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38"/>
  </p:handoutMasterIdLst>
  <p:sldIdLst>
    <p:sldId id="256" r:id="rId2"/>
    <p:sldId id="257" r:id="rId3"/>
    <p:sldId id="261" r:id="rId4"/>
    <p:sldId id="262" r:id="rId5"/>
    <p:sldId id="260" r:id="rId6"/>
    <p:sldId id="258" r:id="rId7"/>
    <p:sldId id="259" r:id="rId8"/>
    <p:sldId id="275" r:id="rId9"/>
    <p:sldId id="263" r:id="rId10"/>
    <p:sldId id="267" r:id="rId11"/>
    <p:sldId id="268" r:id="rId12"/>
    <p:sldId id="264" r:id="rId13"/>
    <p:sldId id="269" r:id="rId14"/>
    <p:sldId id="278" r:id="rId15"/>
    <p:sldId id="277" r:id="rId16"/>
    <p:sldId id="265" r:id="rId17"/>
    <p:sldId id="280" r:id="rId18"/>
    <p:sldId id="281" r:id="rId19"/>
    <p:sldId id="285" r:id="rId20"/>
    <p:sldId id="293" r:id="rId21"/>
    <p:sldId id="292" r:id="rId22"/>
    <p:sldId id="286" r:id="rId23"/>
    <p:sldId id="287" r:id="rId24"/>
    <p:sldId id="289" r:id="rId25"/>
    <p:sldId id="270" r:id="rId26"/>
    <p:sldId id="271" r:id="rId27"/>
    <p:sldId id="272" r:id="rId28"/>
    <p:sldId id="273" r:id="rId29"/>
    <p:sldId id="276" r:id="rId30"/>
    <p:sldId id="274" r:id="rId31"/>
    <p:sldId id="294" r:id="rId32"/>
    <p:sldId id="295" r:id="rId33"/>
    <p:sldId id="299" r:id="rId34"/>
    <p:sldId id="296" r:id="rId35"/>
    <p:sldId id="297" r:id="rId36"/>
    <p:sldId id="298" r:id="rId3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4A4A4"/>
    <a:srgbClr val="212121"/>
    <a:srgbClr val="555555"/>
    <a:srgbClr val="F0F0F0"/>
    <a:srgbClr val="0F0F0F"/>
    <a:srgbClr val="AAAAAA"/>
    <a:srgbClr val="FFFFFF"/>
    <a:srgbClr val="000000"/>
    <a:srgbClr val="A6A6A6"/>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sorterViewPr>
    <p:cViewPr>
      <p:scale>
        <a:sx n="50" d="100"/>
        <a:sy n="50" d="100"/>
      </p:scale>
      <p:origin x="0" y="0"/>
    </p:cViewPr>
  </p:sorterViewPr>
  <p:notesViewPr>
    <p:cSldViewPr snapToGrid="0">
      <p:cViewPr varScale="1">
        <p:scale>
          <a:sx n="65" d="100"/>
          <a:sy n="65" d="100"/>
        </p:scale>
        <p:origin x="3125"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A6C4F5-08A1-465D-9D92-58F903F6BDC5}"/>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F9545C0-187A-4656-BB5A-D93C9207D00F}"/>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D6D6BC81-63EB-4360-999F-1FE924FA071B}" type="datetimeFigureOut">
              <a:rPr lang="en-US" smtClean="0"/>
              <a:t>9/6/2019</a:t>
            </a:fld>
            <a:endParaRPr lang="en-US"/>
          </a:p>
        </p:txBody>
      </p:sp>
      <p:sp>
        <p:nvSpPr>
          <p:cNvPr id="4" name="Footer Placeholder 3">
            <a:extLst>
              <a:ext uri="{FF2B5EF4-FFF2-40B4-BE49-F238E27FC236}">
                <a16:creationId xmlns:a16="http://schemas.microsoft.com/office/drawing/2014/main" id="{6E390B89-7F26-4CE9-B250-B66B39A9F4A5}"/>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61741EF-326C-43F8-B248-7F99B6BE8508}"/>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EEF3748B-9676-41F0-B00A-1F35F66F5B69}" type="slidenum">
              <a:rPr lang="en-US" smtClean="0"/>
              <a:t>‹#›</a:t>
            </a:fld>
            <a:endParaRPr lang="en-US"/>
          </a:p>
        </p:txBody>
      </p:sp>
    </p:spTree>
    <p:extLst>
      <p:ext uri="{BB962C8B-B14F-4D97-AF65-F5344CB8AC3E}">
        <p14:creationId xmlns:p14="http://schemas.microsoft.com/office/powerpoint/2010/main" val="373251892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886303A-6EEF-4287-9A6B-2DCF806B3624}" type="datetimeFigureOut">
              <a:rPr lang="en-US" smtClean="0"/>
              <a:t>9/6/2019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FD8F3C-F7A6-4DEF-8C27-91676D372BF0}" type="slidenum">
              <a:rPr lang="en-US" smtClean="0"/>
              <a:t>‹#›</a:t>
            </a:fld>
            <a:endParaRPr lang="en-US"/>
          </a:p>
        </p:txBody>
      </p:sp>
    </p:spTree>
    <p:extLst>
      <p:ext uri="{BB962C8B-B14F-4D97-AF65-F5344CB8AC3E}">
        <p14:creationId xmlns:p14="http://schemas.microsoft.com/office/powerpoint/2010/main" val="2600552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86303A-6EEF-4287-9A6B-2DCF806B3624}" type="datetimeFigureOut">
              <a:rPr lang="en-US" smtClean="0"/>
              <a:t>9/6/2019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FD8F3C-F7A6-4DEF-8C27-91676D372BF0}" type="slidenum">
              <a:rPr lang="en-US" smtClean="0"/>
              <a:t>‹#›</a:t>
            </a:fld>
            <a:endParaRPr lang="en-US"/>
          </a:p>
        </p:txBody>
      </p:sp>
    </p:spTree>
    <p:extLst>
      <p:ext uri="{BB962C8B-B14F-4D97-AF65-F5344CB8AC3E}">
        <p14:creationId xmlns:p14="http://schemas.microsoft.com/office/powerpoint/2010/main" val="2148476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86303A-6EEF-4287-9A6B-2DCF806B3624}" type="datetimeFigureOut">
              <a:rPr lang="en-US" smtClean="0"/>
              <a:t>9/6/2019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FD8F3C-F7A6-4DEF-8C27-91676D372BF0}" type="slidenum">
              <a:rPr lang="en-US" smtClean="0"/>
              <a:t>‹#›</a:t>
            </a:fld>
            <a:endParaRPr lang="en-US"/>
          </a:p>
        </p:txBody>
      </p:sp>
    </p:spTree>
    <p:extLst>
      <p:ext uri="{BB962C8B-B14F-4D97-AF65-F5344CB8AC3E}">
        <p14:creationId xmlns:p14="http://schemas.microsoft.com/office/powerpoint/2010/main" val="542511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86303A-6EEF-4287-9A6B-2DCF806B3624}" type="datetimeFigureOut">
              <a:rPr lang="en-US" smtClean="0"/>
              <a:t>9/6/2019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FD8F3C-F7A6-4DEF-8C27-91676D372BF0}" type="slidenum">
              <a:rPr lang="en-US" smtClean="0"/>
              <a:t>‹#›</a:t>
            </a:fld>
            <a:endParaRPr lang="en-US"/>
          </a:p>
        </p:txBody>
      </p:sp>
    </p:spTree>
    <p:extLst>
      <p:ext uri="{BB962C8B-B14F-4D97-AF65-F5344CB8AC3E}">
        <p14:creationId xmlns:p14="http://schemas.microsoft.com/office/powerpoint/2010/main" val="1641875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886303A-6EEF-4287-9A6B-2DCF806B3624}" type="datetimeFigureOut">
              <a:rPr lang="en-US" smtClean="0"/>
              <a:t>9/6/2019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FD8F3C-F7A6-4DEF-8C27-91676D372BF0}" type="slidenum">
              <a:rPr lang="en-US" smtClean="0"/>
              <a:t>‹#›</a:t>
            </a:fld>
            <a:endParaRPr lang="en-US"/>
          </a:p>
        </p:txBody>
      </p:sp>
    </p:spTree>
    <p:extLst>
      <p:ext uri="{BB962C8B-B14F-4D97-AF65-F5344CB8AC3E}">
        <p14:creationId xmlns:p14="http://schemas.microsoft.com/office/powerpoint/2010/main" val="2780989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886303A-6EEF-4287-9A6B-2DCF806B3624}" type="datetimeFigureOut">
              <a:rPr lang="en-US" smtClean="0"/>
              <a:t>9/6/2019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FD8F3C-F7A6-4DEF-8C27-91676D372BF0}" type="slidenum">
              <a:rPr lang="en-US" smtClean="0"/>
              <a:t>‹#›</a:t>
            </a:fld>
            <a:endParaRPr lang="en-US"/>
          </a:p>
        </p:txBody>
      </p:sp>
    </p:spTree>
    <p:extLst>
      <p:ext uri="{BB962C8B-B14F-4D97-AF65-F5344CB8AC3E}">
        <p14:creationId xmlns:p14="http://schemas.microsoft.com/office/powerpoint/2010/main" val="3260103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886303A-6EEF-4287-9A6B-2DCF806B3624}" type="datetimeFigureOut">
              <a:rPr lang="en-US" smtClean="0"/>
              <a:t>9/6/2019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FD8F3C-F7A6-4DEF-8C27-91676D372BF0}" type="slidenum">
              <a:rPr lang="en-US" smtClean="0"/>
              <a:t>‹#›</a:t>
            </a:fld>
            <a:endParaRPr lang="en-US"/>
          </a:p>
        </p:txBody>
      </p:sp>
    </p:spTree>
    <p:extLst>
      <p:ext uri="{BB962C8B-B14F-4D97-AF65-F5344CB8AC3E}">
        <p14:creationId xmlns:p14="http://schemas.microsoft.com/office/powerpoint/2010/main" val="2076610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886303A-6EEF-4287-9A6B-2DCF806B3624}" type="datetimeFigureOut">
              <a:rPr lang="en-US" smtClean="0"/>
              <a:t>9/6/2019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FD8F3C-F7A6-4DEF-8C27-91676D372BF0}" type="slidenum">
              <a:rPr lang="en-US" smtClean="0"/>
              <a:t>‹#›</a:t>
            </a:fld>
            <a:endParaRPr lang="en-US"/>
          </a:p>
        </p:txBody>
      </p:sp>
    </p:spTree>
    <p:extLst>
      <p:ext uri="{BB962C8B-B14F-4D97-AF65-F5344CB8AC3E}">
        <p14:creationId xmlns:p14="http://schemas.microsoft.com/office/powerpoint/2010/main" val="295941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86303A-6EEF-4287-9A6B-2DCF806B3624}" type="datetimeFigureOut">
              <a:rPr lang="en-US" smtClean="0"/>
              <a:t>9/6/2019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FD8F3C-F7A6-4DEF-8C27-91676D372BF0}" type="slidenum">
              <a:rPr lang="en-US" smtClean="0"/>
              <a:t>‹#›</a:t>
            </a:fld>
            <a:endParaRPr lang="en-US"/>
          </a:p>
        </p:txBody>
      </p:sp>
    </p:spTree>
    <p:extLst>
      <p:ext uri="{BB962C8B-B14F-4D97-AF65-F5344CB8AC3E}">
        <p14:creationId xmlns:p14="http://schemas.microsoft.com/office/powerpoint/2010/main" val="1509990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886303A-6EEF-4287-9A6B-2DCF806B3624}" type="datetimeFigureOut">
              <a:rPr lang="en-US" smtClean="0"/>
              <a:t>9/6/2019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FD8F3C-F7A6-4DEF-8C27-91676D372BF0}" type="slidenum">
              <a:rPr lang="en-US" smtClean="0"/>
              <a:t>‹#›</a:t>
            </a:fld>
            <a:endParaRPr lang="en-US"/>
          </a:p>
        </p:txBody>
      </p:sp>
    </p:spTree>
    <p:extLst>
      <p:ext uri="{BB962C8B-B14F-4D97-AF65-F5344CB8AC3E}">
        <p14:creationId xmlns:p14="http://schemas.microsoft.com/office/powerpoint/2010/main" val="2253324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886303A-6EEF-4287-9A6B-2DCF806B3624}" type="datetimeFigureOut">
              <a:rPr lang="en-US" smtClean="0"/>
              <a:t>9/6/2019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FD8F3C-F7A6-4DEF-8C27-91676D372BF0}" type="slidenum">
              <a:rPr lang="en-US" smtClean="0"/>
              <a:t>‹#›</a:t>
            </a:fld>
            <a:endParaRPr lang="en-US"/>
          </a:p>
        </p:txBody>
      </p:sp>
    </p:spTree>
    <p:extLst>
      <p:ext uri="{BB962C8B-B14F-4D97-AF65-F5344CB8AC3E}">
        <p14:creationId xmlns:p14="http://schemas.microsoft.com/office/powerpoint/2010/main" val="1711227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86303A-6EEF-4287-9A6B-2DCF806B3624}" type="datetimeFigureOut">
              <a:rPr lang="en-US" smtClean="0"/>
              <a:t>9/6/2019</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FD8F3C-F7A6-4DEF-8C27-91676D372BF0}" type="slidenum">
              <a:rPr lang="en-US" smtClean="0"/>
              <a:t>‹#›</a:t>
            </a:fld>
            <a:endParaRPr lang="en-US"/>
          </a:p>
        </p:txBody>
      </p:sp>
    </p:spTree>
    <p:extLst>
      <p:ext uri="{BB962C8B-B14F-4D97-AF65-F5344CB8AC3E}">
        <p14:creationId xmlns:p14="http://schemas.microsoft.com/office/powerpoint/2010/main" val="30441814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harry@tabargaul.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42A80-25A7-40AF-90AF-B53CE3DDF2BE}"/>
              </a:ext>
            </a:extLst>
          </p:cNvPr>
          <p:cNvSpPr>
            <a:spLocks noGrp="1"/>
          </p:cNvSpPr>
          <p:nvPr>
            <p:ph type="ctrTitle"/>
          </p:nvPr>
        </p:nvSpPr>
        <p:spPr/>
        <p:txBody>
          <a:bodyPr/>
          <a:lstStyle/>
          <a:p>
            <a:r>
              <a:rPr lang="en-US" dirty="0">
                <a:latin typeface="+mn-lt"/>
              </a:rPr>
              <a:t>Video </a:t>
            </a:r>
            <a:r>
              <a:rPr lang="en-US" dirty="0" err="1">
                <a:latin typeface="+mn-lt"/>
              </a:rPr>
              <a:t>Rastering</a:t>
            </a:r>
            <a:r>
              <a:rPr lang="en-US" dirty="0">
                <a:latin typeface="+mn-lt"/>
              </a:rPr>
              <a:t> Techniques</a:t>
            </a:r>
          </a:p>
        </p:txBody>
      </p:sp>
      <p:sp>
        <p:nvSpPr>
          <p:cNvPr id="3" name="Subtitle 2">
            <a:extLst>
              <a:ext uri="{FF2B5EF4-FFF2-40B4-BE49-F238E27FC236}">
                <a16:creationId xmlns:a16="http://schemas.microsoft.com/office/drawing/2014/main" id="{FF0FDA04-29DA-47C3-AA1D-EC33C8B1BDE4}"/>
              </a:ext>
            </a:extLst>
          </p:cNvPr>
          <p:cNvSpPr>
            <a:spLocks noGrp="1"/>
          </p:cNvSpPr>
          <p:nvPr>
            <p:ph type="subTitle" idx="1"/>
          </p:nvPr>
        </p:nvSpPr>
        <p:spPr/>
        <p:txBody>
          <a:bodyPr>
            <a:normAutofit fontScale="77500" lnSpcReduction="20000"/>
          </a:bodyPr>
          <a:lstStyle/>
          <a:p>
            <a:r>
              <a:rPr lang="en-US" dirty="0"/>
              <a:t>8/25/2019 Rev. B</a:t>
            </a:r>
          </a:p>
          <a:p>
            <a:r>
              <a:rPr lang="en-US" dirty="0"/>
              <a:t>Harry W. Gaul, CTPII</a:t>
            </a:r>
          </a:p>
          <a:p>
            <a:r>
              <a:rPr lang="en-US" dirty="0"/>
              <a:t>Gaul TEMPEST Consulting Services LLC</a:t>
            </a:r>
          </a:p>
          <a:p>
            <a:r>
              <a:rPr lang="en-US" dirty="0">
                <a:hlinkClick r:id="rId2"/>
              </a:rPr>
              <a:t>harry@tabargaul.com</a:t>
            </a:r>
            <a:endParaRPr lang="en-US" dirty="0"/>
          </a:p>
          <a:p>
            <a:r>
              <a:rPr lang="en-US" dirty="0"/>
              <a:t>480-223-7368</a:t>
            </a:r>
          </a:p>
          <a:p>
            <a:endParaRPr lang="en-US" dirty="0"/>
          </a:p>
        </p:txBody>
      </p:sp>
    </p:spTree>
    <p:extLst>
      <p:ext uri="{BB962C8B-B14F-4D97-AF65-F5344CB8AC3E}">
        <p14:creationId xmlns:p14="http://schemas.microsoft.com/office/powerpoint/2010/main" val="3416162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72B2E-7471-4ED2-BE55-CDEBB24596CC}"/>
              </a:ext>
            </a:extLst>
          </p:cNvPr>
          <p:cNvSpPr>
            <a:spLocks noGrp="1"/>
          </p:cNvSpPr>
          <p:nvPr>
            <p:ph type="title"/>
          </p:nvPr>
        </p:nvSpPr>
        <p:spPr>
          <a:xfrm>
            <a:off x="2152650" y="329616"/>
            <a:ext cx="7886700" cy="833360"/>
          </a:xfrm>
        </p:spPr>
        <p:txBody>
          <a:bodyPr>
            <a:normAutofit fontScale="90000"/>
          </a:bodyPr>
          <a:lstStyle/>
          <a:p>
            <a:pPr algn="ctr"/>
            <a:r>
              <a:rPr lang="en-US" dirty="0">
                <a:latin typeface="+mn-lt"/>
              </a:rPr>
              <a:t>Single Turn Shielded Magnetic Loop</a:t>
            </a:r>
          </a:p>
        </p:txBody>
      </p:sp>
      <p:pic>
        <p:nvPicPr>
          <p:cNvPr id="7" name="Picture 6">
            <a:extLst>
              <a:ext uri="{FF2B5EF4-FFF2-40B4-BE49-F238E27FC236}">
                <a16:creationId xmlns:a16="http://schemas.microsoft.com/office/drawing/2014/main" id="{4B5D2ABE-11EE-4A73-A29E-5D35643A10A1}"/>
              </a:ext>
            </a:extLst>
          </p:cNvPr>
          <p:cNvPicPr>
            <a:picLocks noChangeAspect="1"/>
          </p:cNvPicPr>
          <p:nvPr/>
        </p:nvPicPr>
        <p:blipFill rotWithShape="1">
          <a:blip r:embed="rId2">
            <a:extLst>
              <a:ext uri="{28A0092B-C50C-407E-A947-70E740481C1C}">
                <a14:useLocalDpi xmlns:a14="http://schemas.microsoft.com/office/drawing/2010/main" val="0"/>
              </a:ext>
            </a:extLst>
          </a:blip>
          <a:srcRect l="9709" t="16052" r="11553" b="18187"/>
          <a:stretch/>
        </p:blipFill>
        <p:spPr>
          <a:xfrm>
            <a:off x="1541756" y="1802167"/>
            <a:ext cx="7199791" cy="4509857"/>
          </a:xfrm>
          <a:prstGeom prst="rect">
            <a:avLst/>
          </a:prstGeom>
        </p:spPr>
      </p:pic>
      <p:sp>
        <p:nvSpPr>
          <p:cNvPr id="8" name="TextBox 7">
            <a:extLst>
              <a:ext uri="{FF2B5EF4-FFF2-40B4-BE49-F238E27FC236}">
                <a16:creationId xmlns:a16="http://schemas.microsoft.com/office/drawing/2014/main" id="{62017802-AC70-4582-AA2B-229A39998340}"/>
              </a:ext>
            </a:extLst>
          </p:cNvPr>
          <p:cNvSpPr txBox="1"/>
          <p:nvPr/>
        </p:nvSpPr>
        <p:spPr>
          <a:xfrm>
            <a:off x="8741547" y="4352667"/>
            <a:ext cx="687561" cy="646331"/>
          </a:xfrm>
          <a:prstGeom prst="rect">
            <a:avLst/>
          </a:prstGeom>
          <a:noFill/>
        </p:spPr>
        <p:txBody>
          <a:bodyPr wrap="none" rtlCol="0">
            <a:spAutoFit/>
          </a:bodyPr>
          <a:lstStyle/>
          <a:p>
            <a:r>
              <a:rPr lang="en-US" dirty="0"/>
              <a:t>To</a:t>
            </a:r>
          </a:p>
          <a:p>
            <a:r>
              <a:rPr lang="en-US" dirty="0"/>
              <a:t>RCVR</a:t>
            </a:r>
          </a:p>
        </p:txBody>
      </p:sp>
      <p:sp>
        <p:nvSpPr>
          <p:cNvPr id="9" name="TextBox 8">
            <a:extLst>
              <a:ext uri="{FF2B5EF4-FFF2-40B4-BE49-F238E27FC236}">
                <a16:creationId xmlns:a16="http://schemas.microsoft.com/office/drawing/2014/main" id="{EC1A0E87-A0D5-4D88-8121-EDD0A1B1AC76}"/>
              </a:ext>
            </a:extLst>
          </p:cNvPr>
          <p:cNvSpPr txBox="1"/>
          <p:nvPr/>
        </p:nvSpPr>
        <p:spPr>
          <a:xfrm>
            <a:off x="8921548" y="2672126"/>
            <a:ext cx="1575328" cy="923330"/>
          </a:xfrm>
          <a:prstGeom prst="rect">
            <a:avLst/>
          </a:prstGeom>
          <a:noFill/>
        </p:spPr>
        <p:txBody>
          <a:bodyPr wrap="square" rtlCol="0">
            <a:spAutoFit/>
          </a:bodyPr>
          <a:lstStyle/>
          <a:p>
            <a:r>
              <a:rPr lang="en-US" dirty="0"/>
              <a:t>Center pins connected together</a:t>
            </a:r>
          </a:p>
        </p:txBody>
      </p:sp>
      <p:cxnSp>
        <p:nvCxnSpPr>
          <p:cNvPr id="11" name="Straight Arrow Connector 10">
            <a:extLst>
              <a:ext uri="{FF2B5EF4-FFF2-40B4-BE49-F238E27FC236}">
                <a16:creationId xmlns:a16="http://schemas.microsoft.com/office/drawing/2014/main" id="{90D5968C-8559-4080-A262-612AC40FAA1D}"/>
              </a:ext>
            </a:extLst>
          </p:cNvPr>
          <p:cNvCxnSpPr/>
          <p:nvPr/>
        </p:nvCxnSpPr>
        <p:spPr>
          <a:xfrm flipH="1">
            <a:off x="6894990" y="2858611"/>
            <a:ext cx="2026558" cy="147369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13B62DF-A938-4596-812A-5FA940A6A756}"/>
              </a:ext>
            </a:extLst>
          </p:cNvPr>
          <p:cNvSpPr txBox="1"/>
          <p:nvPr/>
        </p:nvSpPr>
        <p:spPr>
          <a:xfrm>
            <a:off x="2247019" y="4675831"/>
            <a:ext cx="1895894" cy="923330"/>
          </a:xfrm>
          <a:prstGeom prst="rect">
            <a:avLst/>
          </a:prstGeom>
          <a:noFill/>
        </p:spPr>
        <p:txBody>
          <a:bodyPr wrap="square" rtlCol="0">
            <a:spAutoFit/>
          </a:bodyPr>
          <a:lstStyle/>
          <a:p>
            <a:r>
              <a:rPr lang="en-US" dirty="0"/>
              <a:t>Center pin soldered to grounded ring tab</a:t>
            </a:r>
          </a:p>
        </p:txBody>
      </p:sp>
      <p:cxnSp>
        <p:nvCxnSpPr>
          <p:cNvPr id="13" name="Straight Arrow Connector 12">
            <a:extLst>
              <a:ext uri="{FF2B5EF4-FFF2-40B4-BE49-F238E27FC236}">
                <a16:creationId xmlns:a16="http://schemas.microsoft.com/office/drawing/2014/main" id="{B5F806EC-40B2-4AC3-9E37-C319CDA690F9}"/>
              </a:ext>
            </a:extLst>
          </p:cNvPr>
          <p:cNvCxnSpPr>
            <a:cxnSpLocks/>
          </p:cNvCxnSpPr>
          <p:nvPr/>
        </p:nvCxnSpPr>
        <p:spPr>
          <a:xfrm flipV="1">
            <a:off x="3450454" y="4352667"/>
            <a:ext cx="2026558" cy="51229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D7692CD-3859-4553-BA0C-6A3603743958}"/>
              </a:ext>
            </a:extLst>
          </p:cNvPr>
          <p:cNvSpPr txBox="1"/>
          <p:nvPr/>
        </p:nvSpPr>
        <p:spPr>
          <a:xfrm>
            <a:off x="5292060" y="1073712"/>
            <a:ext cx="3813470" cy="646331"/>
          </a:xfrm>
          <a:prstGeom prst="rect">
            <a:avLst/>
          </a:prstGeom>
          <a:noFill/>
        </p:spPr>
        <p:txBody>
          <a:bodyPr wrap="square" rtlCol="0">
            <a:spAutoFit/>
          </a:bodyPr>
          <a:lstStyle/>
          <a:p>
            <a:r>
              <a:rPr lang="en-US" dirty="0"/>
              <a:t>24” RG58 coaxial cable with ¼” section of shield removed</a:t>
            </a:r>
          </a:p>
        </p:txBody>
      </p:sp>
      <p:cxnSp>
        <p:nvCxnSpPr>
          <p:cNvPr id="17" name="Straight Arrow Connector 16">
            <a:extLst>
              <a:ext uri="{FF2B5EF4-FFF2-40B4-BE49-F238E27FC236}">
                <a16:creationId xmlns:a16="http://schemas.microsoft.com/office/drawing/2014/main" id="{224077EC-B9F4-49EB-B677-3FE57FE4AD35}"/>
              </a:ext>
            </a:extLst>
          </p:cNvPr>
          <p:cNvCxnSpPr>
            <a:cxnSpLocks/>
          </p:cNvCxnSpPr>
          <p:nvPr/>
        </p:nvCxnSpPr>
        <p:spPr>
          <a:xfrm flipH="1">
            <a:off x="3983115" y="1258840"/>
            <a:ext cx="1308946" cy="79190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7F0E6F3-9125-4C32-B3D9-2A92B4134698}"/>
              </a:ext>
            </a:extLst>
          </p:cNvPr>
          <p:cNvSpPr txBox="1"/>
          <p:nvPr/>
        </p:nvSpPr>
        <p:spPr>
          <a:xfrm>
            <a:off x="3349447" y="6394147"/>
            <a:ext cx="5493107" cy="369332"/>
          </a:xfrm>
          <a:prstGeom prst="rect">
            <a:avLst/>
          </a:prstGeom>
          <a:noFill/>
        </p:spPr>
        <p:txBody>
          <a:bodyPr wrap="none" rtlCol="0">
            <a:spAutoFit/>
          </a:bodyPr>
          <a:lstStyle/>
          <a:p>
            <a:r>
              <a:rPr lang="en-US" dirty="0"/>
              <a:t>I have used this loop for frequencies from DC to 1.5 GHz.</a:t>
            </a:r>
          </a:p>
        </p:txBody>
      </p:sp>
    </p:spTree>
    <p:extLst>
      <p:ext uri="{BB962C8B-B14F-4D97-AF65-F5344CB8AC3E}">
        <p14:creationId xmlns:p14="http://schemas.microsoft.com/office/powerpoint/2010/main" val="42144072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E390F4-3538-4D55-A31B-5003E2F24E8A}"/>
              </a:ext>
            </a:extLst>
          </p:cNvPr>
          <p:cNvPicPr>
            <a:picLocks noChangeAspect="1"/>
          </p:cNvPicPr>
          <p:nvPr/>
        </p:nvPicPr>
        <p:blipFill rotWithShape="1">
          <a:blip r:embed="rId2">
            <a:extLst>
              <a:ext uri="{28A0092B-C50C-407E-A947-70E740481C1C}">
                <a14:useLocalDpi xmlns:a14="http://schemas.microsoft.com/office/drawing/2010/main" val="0"/>
              </a:ext>
            </a:extLst>
          </a:blip>
          <a:srcRect l="2636"/>
          <a:stretch/>
        </p:blipFill>
        <p:spPr>
          <a:xfrm>
            <a:off x="2997693" y="1491453"/>
            <a:ext cx="6230189" cy="4798660"/>
          </a:xfrm>
          <a:prstGeom prst="rect">
            <a:avLst/>
          </a:prstGeom>
        </p:spPr>
      </p:pic>
      <p:sp>
        <p:nvSpPr>
          <p:cNvPr id="2" name="Title 1">
            <a:extLst>
              <a:ext uri="{FF2B5EF4-FFF2-40B4-BE49-F238E27FC236}">
                <a16:creationId xmlns:a16="http://schemas.microsoft.com/office/drawing/2014/main" id="{F0572B2E-7471-4ED2-BE55-CDEBB24596CC}"/>
              </a:ext>
            </a:extLst>
          </p:cNvPr>
          <p:cNvSpPr>
            <a:spLocks noGrp="1"/>
          </p:cNvSpPr>
          <p:nvPr>
            <p:ph type="title"/>
          </p:nvPr>
        </p:nvSpPr>
        <p:spPr>
          <a:xfrm>
            <a:off x="2152650" y="329616"/>
            <a:ext cx="7886700" cy="833360"/>
          </a:xfrm>
        </p:spPr>
        <p:txBody>
          <a:bodyPr>
            <a:normAutofit fontScale="90000"/>
          </a:bodyPr>
          <a:lstStyle/>
          <a:p>
            <a:pPr algn="ctr"/>
            <a:r>
              <a:rPr lang="en-US" dirty="0">
                <a:latin typeface="+mn-lt"/>
              </a:rPr>
              <a:t>Initial Placement of Magnetic Loop</a:t>
            </a:r>
          </a:p>
        </p:txBody>
      </p:sp>
      <p:sp>
        <p:nvSpPr>
          <p:cNvPr id="8" name="TextBox 7">
            <a:extLst>
              <a:ext uri="{FF2B5EF4-FFF2-40B4-BE49-F238E27FC236}">
                <a16:creationId xmlns:a16="http://schemas.microsoft.com/office/drawing/2014/main" id="{62017802-AC70-4582-AA2B-229A39998340}"/>
              </a:ext>
            </a:extLst>
          </p:cNvPr>
          <p:cNvSpPr txBox="1"/>
          <p:nvPr/>
        </p:nvSpPr>
        <p:spPr>
          <a:xfrm>
            <a:off x="9425128" y="4891598"/>
            <a:ext cx="687561" cy="646331"/>
          </a:xfrm>
          <a:prstGeom prst="rect">
            <a:avLst/>
          </a:prstGeom>
          <a:noFill/>
        </p:spPr>
        <p:txBody>
          <a:bodyPr wrap="none" rtlCol="0">
            <a:spAutoFit/>
          </a:bodyPr>
          <a:lstStyle/>
          <a:p>
            <a:r>
              <a:rPr lang="en-US" dirty="0"/>
              <a:t>To</a:t>
            </a:r>
          </a:p>
          <a:p>
            <a:r>
              <a:rPr lang="en-US" dirty="0"/>
              <a:t>RCVR</a:t>
            </a:r>
          </a:p>
        </p:txBody>
      </p:sp>
      <p:sp>
        <p:nvSpPr>
          <p:cNvPr id="16" name="TextBox 15">
            <a:extLst>
              <a:ext uri="{FF2B5EF4-FFF2-40B4-BE49-F238E27FC236}">
                <a16:creationId xmlns:a16="http://schemas.microsoft.com/office/drawing/2014/main" id="{7D7692CD-3859-4553-BA0C-6A3603743958}"/>
              </a:ext>
            </a:extLst>
          </p:cNvPr>
          <p:cNvSpPr txBox="1"/>
          <p:nvPr/>
        </p:nvSpPr>
        <p:spPr>
          <a:xfrm>
            <a:off x="6659222" y="1079015"/>
            <a:ext cx="4346130" cy="369332"/>
          </a:xfrm>
          <a:prstGeom prst="rect">
            <a:avLst/>
          </a:prstGeom>
          <a:noFill/>
        </p:spPr>
        <p:txBody>
          <a:bodyPr wrap="square" rtlCol="0">
            <a:spAutoFit/>
          </a:bodyPr>
          <a:lstStyle/>
          <a:p>
            <a:r>
              <a:rPr lang="en-US" dirty="0"/>
              <a:t>Magnetic loop taped to back of monitor</a:t>
            </a:r>
          </a:p>
        </p:txBody>
      </p:sp>
      <p:cxnSp>
        <p:nvCxnSpPr>
          <p:cNvPr id="17" name="Straight Arrow Connector 16">
            <a:extLst>
              <a:ext uri="{FF2B5EF4-FFF2-40B4-BE49-F238E27FC236}">
                <a16:creationId xmlns:a16="http://schemas.microsoft.com/office/drawing/2014/main" id="{224077EC-B9F4-49EB-B677-3FE57FE4AD35}"/>
              </a:ext>
            </a:extLst>
          </p:cNvPr>
          <p:cNvCxnSpPr>
            <a:cxnSpLocks/>
            <a:stCxn id="16" idx="1"/>
          </p:cNvCxnSpPr>
          <p:nvPr/>
        </p:nvCxnSpPr>
        <p:spPr>
          <a:xfrm flipH="1">
            <a:off x="6202532" y="1263682"/>
            <a:ext cx="456690" cy="3759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9050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55DF55-BC8D-497E-8A22-F794B2EA0802}"/>
              </a:ext>
            </a:extLst>
          </p:cNvPr>
          <p:cNvPicPr>
            <a:picLocks noChangeAspect="1"/>
          </p:cNvPicPr>
          <p:nvPr/>
        </p:nvPicPr>
        <p:blipFill rotWithShape="1">
          <a:blip r:embed="rId2"/>
          <a:srcRect l="32719" t="20891" r="17670" b="11291"/>
          <a:stretch/>
        </p:blipFill>
        <p:spPr>
          <a:xfrm>
            <a:off x="1737067" y="2388985"/>
            <a:ext cx="4082787" cy="3020216"/>
          </a:xfrm>
          <a:prstGeom prst="rect">
            <a:avLst/>
          </a:prstGeom>
        </p:spPr>
      </p:pic>
      <p:sp>
        <p:nvSpPr>
          <p:cNvPr id="4" name="TextBox 3">
            <a:extLst>
              <a:ext uri="{FF2B5EF4-FFF2-40B4-BE49-F238E27FC236}">
                <a16:creationId xmlns:a16="http://schemas.microsoft.com/office/drawing/2014/main" id="{534455B6-0AED-441E-97BB-0F54DE371123}"/>
              </a:ext>
            </a:extLst>
          </p:cNvPr>
          <p:cNvSpPr txBox="1"/>
          <p:nvPr/>
        </p:nvSpPr>
        <p:spPr>
          <a:xfrm>
            <a:off x="1808084" y="5530790"/>
            <a:ext cx="3783152" cy="369332"/>
          </a:xfrm>
          <a:prstGeom prst="rect">
            <a:avLst/>
          </a:prstGeom>
          <a:noFill/>
        </p:spPr>
        <p:txBody>
          <a:bodyPr wrap="none" rtlCol="0">
            <a:spAutoFit/>
          </a:bodyPr>
          <a:lstStyle/>
          <a:p>
            <a:r>
              <a:rPr lang="en-US" dirty="0"/>
              <a:t>White text on a 50% black background</a:t>
            </a:r>
          </a:p>
        </p:txBody>
      </p:sp>
      <p:pic>
        <p:nvPicPr>
          <p:cNvPr id="5" name="Picture 4">
            <a:extLst>
              <a:ext uri="{FF2B5EF4-FFF2-40B4-BE49-F238E27FC236}">
                <a16:creationId xmlns:a16="http://schemas.microsoft.com/office/drawing/2014/main" id="{26E71FCA-4B34-44F2-A9B9-D3AE3EC931AA}"/>
              </a:ext>
            </a:extLst>
          </p:cNvPr>
          <p:cNvPicPr>
            <a:picLocks noChangeAspect="1"/>
          </p:cNvPicPr>
          <p:nvPr/>
        </p:nvPicPr>
        <p:blipFill rotWithShape="1">
          <a:blip r:embed="rId3"/>
          <a:srcRect l="21722" t="20629" r="27810" b="11552"/>
          <a:stretch/>
        </p:blipFill>
        <p:spPr>
          <a:xfrm>
            <a:off x="6301665" y="2388986"/>
            <a:ext cx="4153270" cy="3020216"/>
          </a:xfrm>
          <a:prstGeom prst="rect">
            <a:avLst/>
          </a:prstGeom>
        </p:spPr>
      </p:pic>
      <p:sp>
        <p:nvSpPr>
          <p:cNvPr id="6" name="TextBox 5">
            <a:extLst>
              <a:ext uri="{FF2B5EF4-FFF2-40B4-BE49-F238E27FC236}">
                <a16:creationId xmlns:a16="http://schemas.microsoft.com/office/drawing/2014/main" id="{B63BB942-74DC-4C98-A96E-1E76ED081A1A}"/>
              </a:ext>
            </a:extLst>
          </p:cNvPr>
          <p:cNvSpPr txBox="1"/>
          <p:nvPr/>
        </p:nvSpPr>
        <p:spPr>
          <a:xfrm>
            <a:off x="6506762" y="5529024"/>
            <a:ext cx="3743076" cy="369332"/>
          </a:xfrm>
          <a:prstGeom prst="rect">
            <a:avLst/>
          </a:prstGeom>
          <a:noFill/>
        </p:spPr>
        <p:txBody>
          <a:bodyPr wrap="none" rtlCol="0">
            <a:spAutoFit/>
          </a:bodyPr>
          <a:lstStyle/>
          <a:p>
            <a:r>
              <a:rPr lang="en-US" dirty="0"/>
              <a:t>50% black text on a white background</a:t>
            </a:r>
          </a:p>
        </p:txBody>
      </p:sp>
      <p:sp>
        <p:nvSpPr>
          <p:cNvPr id="7" name="TextBox 6">
            <a:extLst>
              <a:ext uri="{FF2B5EF4-FFF2-40B4-BE49-F238E27FC236}">
                <a16:creationId xmlns:a16="http://schemas.microsoft.com/office/drawing/2014/main" id="{4E49F6CE-2404-4C27-BAF1-7BB37E516343}"/>
              </a:ext>
            </a:extLst>
          </p:cNvPr>
          <p:cNvSpPr txBox="1"/>
          <p:nvPr/>
        </p:nvSpPr>
        <p:spPr>
          <a:xfrm>
            <a:off x="2633709" y="1871432"/>
            <a:ext cx="6839629" cy="369332"/>
          </a:xfrm>
          <a:prstGeom prst="rect">
            <a:avLst/>
          </a:prstGeom>
          <a:noFill/>
        </p:spPr>
        <p:txBody>
          <a:bodyPr wrap="none" rtlCol="0">
            <a:spAutoFit/>
          </a:bodyPr>
          <a:lstStyle/>
          <a:p>
            <a:r>
              <a:rPr lang="en-US" dirty="0"/>
              <a:t>Alternate between these two images at once per second in PowerPoint</a:t>
            </a:r>
          </a:p>
        </p:txBody>
      </p:sp>
      <p:sp>
        <p:nvSpPr>
          <p:cNvPr id="8" name="Title 1">
            <a:extLst>
              <a:ext uri="{FF2B5EF4-FFF2-40B4-BE49-F238E27FC236}">
                <a16:creationId xmlns:a16="http://schemas.microsoft.com/office/drawing/2014/main" id="{DA025E46-6CB4-4CB2-8097-1A7B90944A58}"/>
              </a:ext>
            </a:extLst>
          </p:cNvPr>
          <p:cNvSpPr txBox="1">
            <a:spLocks/>
          </p:cNvSpPr>
          <p:nvPr/>
        </p:nvSpPr>
        <p:spPr>
          <a:xfrm>
            <a:off x="2152650" y="329616"/>
            <a:ext cx="7886700" cy="8333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latin typeface="+mn-lt"/>
              </a:rPr>
              <a:t>Suggested Test Patterns Based on My Initial Investigation*</a:t>
            </a:r>
          </a:p>
        </p:txBody>
      </p:sp>
      <p:sp>
        <p:nvSpPr>
          <p:cNvPr id="9" name="Title 1">
            <a:extLst>
              <a:ext uri="{FF2B5EF4-FFF2-40B4-BE49-F238E27FC236}">
                <a16:creationId xmlns:a16="http://schemas.microsoft.com/office/drawing/2014/main" id="{C6F3AC18-4201-4062-AF53-AE1E019B6CE4}"/>
              </a:ext>
            </a:extLst>
          </p:cNvPr>
          <p:cNvSpPr txBox="1">
            <a:spLocks/>
          </p:cNvSpPr>
          <p:nvPr/>
        </p:nvSpPr>
        <p:spPr>
          <a:xfrm>
            <a:off x="422985" y="6233033"/>
            <a:ext cx="455905" cy="36933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mn-lt"/>
              </a:rPr>
              <a:t>*</a:t>
            </a:r>
          </a:p>
        </p:txBody>
      </p:sp>
      <p:sp>
        <p:nvSpPr>
          <p:cNvPr id="2" name="TextBox 1">
            <a:extLst>
              <a:ext uri="{FF2B5EF4-FFF2-40B4-BE49-F238E27FC236}">
                <a16:creationId xmlns:a16="http://schemas.microsoft.com/office/drawing/2014/main" id="{605E519C-72B0-47F9-8EC4-D7EDDC058B71}"/>
              </a:ext>
            </a:extLst>
          </p:cNvPr>
          <p:cNvSpPr txBox="1"/>
          <p:nvPr/>
        </p:nvSpPr>
        <p:spPr>
          <a:xfrm>
            <a:off x="878890" y="6265922"/>
            <a:ext cx="9297545" cy="369332"/>
          </a:xfrm>
          <a:prstGeom prst="rect">
            <a:avLst/>
          </a:prstGeom>
          <a:noFill/>
        </p:spPr>
        <p:txBody>
          <a:bodyPr wrap="none" rtlCol="0">
            <a:spAutoFit/>
          </a:bodyPr>
          <a:lstStyle/>
          <a:p>
            <a:r>
              <a:rPr lang="en-US" dirty="0"/>
              <a:t>My initial investigation found that black-and-white was not nearly as good as 50% gray-and-white.</a:t>
            </a:r>
          </a:p>
        </p:txBody>
      </p:sp>
    </p:spTree>
    <p:extLst>
      <p:ext uri="{BB962C8B-B14F-4D97-AF65-F5344CB8AC3E}">
        <p14:creationId xmlns:p14="http://schemas.microsoft.com/office/powerpoint/2010/main" val="3866360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 name="raster-video-revB">
            <a:hlinkClick r:id="" action="ppaction://media"/>
            <a:extLst>
              <a:ext uri="{FF2B5EF4-FFF2-40B4-BE49-F238E27FC236}">
                <a16:creationId xmlns:a16="http://schemas.microsoft.com/office/drawing/2014/main" id="{FE014D03-415B-4665-8472-A12DB560ABD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3702" cy="6858957"/>
          </a:xfrm>
          <a:prstGeom prst="rect">
            <a:avLst/>
          </a:prstGeom>
        </p:spPr>
      </p:pic>
    </p:spTree>
    <p:extLst>
      <p:ext uri="{BB962C8B-B14F-4D97-AF65-F5344CB8AC3E}">
        <p14:creationId xmlns:p14="http://schemas.microsoft.com/office/powerpoint/2010/main" val="1935129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6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4C091D0-60B2-4640-94AE-D4452AF66490}"/>
              </a:ext>
            </a:extLst>
          </p:cNvPr>
          <p:cNvSpPr txBox="1"/>
          <p:nvPr/>
        </p:nvSpPr>
        <p:spPr>
          <a:xfrm>
            <a:off x="1627688" y="193279"/>
            <a:ext cx="9395970" cy="523220"/>
          </a:xfrm>
          <a:prstGeom prst="rect">
            <a:avLst/>
          </a:prstGeom>
          <a:noFill/>
        </p:spPr>
        <p:txBody>
          <a:bodyPr wrap="none" rtlCol="0">
            <a:spAutoFit/>
          </a:bodyPr>
          <a:lstStyle/>
          <a:p>
            <a:r>
              <a:rPr lang="en-US" sz="2800" dirty="0"/>
              <a:t>Re-</a:t>
            </a:r>
            <a:r>
              <a:rPr lang="en-US" sz="2800" dirty="0" err="1"/>
              <a:t>Rastered</a:t>
            </a:r>
            <a:r>
              <a:rPr lang="en-US" sz="2800" dirty="0"/>
              <a:t> 1080P Signal, White Text on 50% Gray Background</a:t>
            </a:r>
          </a:p>
        </p:txBody>
      </p:sp>
      <p:sp>
        <p:nvSpPr>
          <p:cNvPr id="5" name="TextBox 4">
            <a:extLst>
              <a:ext uri="{FF2B5EF4-FFF2-40B4-BE49-F238E27FC236}">
                <a16:creationId xmlns:a16="http://schemas.microsoft.com/office/drawing/2014/main" id="{D0CB6AB2-7712-4BCF-A43F-AC007E93848A}"/>
              </a:ext>
            </a:extLst>
          </p:cNvPr>
          <p:cNvSpPr txBox="1"/>
          <p:nvPr/>
        </p:nvSpPr>
        <p:spPr>
          <a:xfrm>
            <a:off x="2739547" y="6040480"/>
            <a:ext cx="9075105" cy="523220"/>
          </a:xfrm>
          <a:prstGeom prst="rect">
            <a:avLst/>
          </a:prstGeom>
          <a:noFill/>
        </p:spPr>
        <p:txBody>
          <a:bodyPr wrap="square" rtlCol="0">
            <a:spAutoFit/>
          </a:bodyPr>
          <a:lstStyle/>
          <a:p>
            <a:r>
              <a:rPr lang="en-US" sz="1400" dirty="0"/>
              <a:t>Acer Monitor with one turn magnetic loop.  Tuning frequency is 276.3 MHz with the VSG6G2A USB Spectrum Analyzer bandwidth of 10,090 kHz and span of 1 </a:t>
            </a:r>
            <a:r>
              <a:rPr lang="en-US" sz="1400" dirty="0" err="1"/>
              <a:t>MHz.</a:t>
            </a:r>
            <a:r>
              <a:rPr lang="en-US" sz="1400" dirty="0"/>
              <a:t>  Reference level is -50 dBm.  Scope channels are set to 50 mV/division.</a:t>
            </a:r>
          </a:p>
        </p:txBody>
      </p:sp>
      <p:pic>
        <p:nvPicPr>
          <p:cNvPr id="6" name="Picture 5">
            <a:extLst>
              <a:ext uri="{FF2B5EF4-FFF2-40B4-BE49-F238E27FC236}">
                <a16:creationId xmlns:a16="http://schemas.microsoft.com/office/drawing/2014/main" id="{D8D27827-F210-421D-AF5D-2681A55E2B6C}"/>
              </a:ext>
            </a:extLst>
          </p:cNvPr>
          <p:cNvPicPr>
            <a:picLocks noChangeAspect="1"/>
          </p:cNvPicPr>
          <p:nvPr/>
        </p:nvPicPr>
        <p:blipFill>
          <a:blip r:embed="rId2"/>
          <a:stretch>
            <a:fillRect/>
          </a:stretch>
        </p:blipFill>
        <p:spPr>
          <a:xfrm>
            <a:off x="2705100" y="975965"/>
            <a:ext cx="9144000" cy="4906071"/>
          </a:xfrm>
          <a:prstGeom prst="rect">
            <a:avLst/>
          </a:prstGeom>
        </p:spPr>
      </p:pic>
      <p:sp>
        <p:nvSpPr>
          <p:cNvPr id="2" name="TextBox 1">
            <a:extLst>
              <a:ext uri="{FF2B5EF4-FFF2-40B4-BE49-F238E27FC236}">
                <a16:creationId xmlns:a16="http://schemas.microsoft.com/office/drawing/2014/main" id="{DD26F138-0291-4746-A168-E8C16C8A3A1B}"/>
              </a:ext>
            </a:extLst>
          </p:cNvPr>
          <p:cNvSpPr txBox="1"/>
          <p:nvPr/>
        </p:nvSpPr>
        <p:spPr>
          <a:xfrm>
            <a:off x="240175" y="1165573"/>
            <a:ext cx="1939963" cy="1077218"/>
          </a:xfrm>
          <a:prstGeom prst="rect">
            <a:avLst/>
          </a:prstGeom>
          <a:noFill/>
        </p:spPr>
        <p:txBody>
          <a:bodyPr wrap="square" rtlCol="0">
            <a:spAutoFit/>
          </a:bodyPr>
          <a:lstStyle/>
          <a:p>
            <a:r>
              <a:rPr lang="en-US" sz="1600" dirty="0"/>
              <a:t>The vertical refresh rate is only critical when averaging frames.</a:t>
            </a:r>
          </a:p>
        </p:txBody>
      </p:sp>
      <p:cxnSp>
        <p:nvCxnSpPr>
          <p:cNvPr id="7" name="Straight Arrow Connector 6">
            <a:extLst>
              <a:ext uri="{FF2B5EF4-FFF2-40B4-BE49-F238E27FC236}">
                <a16:creationId xmlns:a16="http://schemas.microsoft.com/office/drawing/2014/main" id="{38AF19C3-7E45-437C-AB63-7AD7586A98BC}"/>
              </a:ext>
            </a:extLst>
          </p:cNvPr>
          <p:cNvCxnSpPr>
            <a:cxnSpLocks/>
          </p:cNvCxnSpPr>
          <p:nvPr/>
        </p:nvCxnSpPr>
        <p:spPr>
          <a:xfrm flipV="1">
            <a:off x="1981200" y="2242791"/>
            <a:ext cx="1752600" cy="9700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6FCD1A1-EE42-487D-B977-A80C2E802596}"/>
              </a:ext>
            </a:extLst>
          </p:cNvPr>
          <p:cNvSpPr txBox="1"/>
          <p:nvPr/>
        </p:nvSpPr>
        <p:spPr>
          <a:xfrm>
            <a:off x="240175" y="3037275"/>
            <a:ext cx="2037385" cy="2062103"/>
          </a:xfrm>
          <a:prstGeom prst="rect">
            <a:avLst/>
          </a:prstGeom>
          <a:noFill/>
        </p:spPr>
        <p:txBody>
          <a:bodyPr wrap="square" rtlCol="0">
            <a:spAutoFit/>
          </a:bodyPr>
          <a:lstStyle/>
          <a:p>
            <a:r>
              <a:rPr lang="en-US" sz="1600" dirty="0"/>
              <a:t>The horizontal scan frequency is critical to raster an image without skew.  The frequency must be within +/- 1% in order for the Image </a:t>
            </a:r>
            <a:r>
              <a:rPr lang="en-US" sz="1600" dirty="0" err="1"/>
              <a:t>Deskew</a:t>
            </a:r>
            <a:r>
              <a:rPr lang="en-US" sz="1600" dirty="0"/>
              <a:t> slider to work.</a:t>
            </a:r>
          </a:p>
        </p:txBody>
      </p:sp>
      <p:cxnSp>
        <p:nvCxnSpPr>
          <p:cNvPr id="10" name="Straight Arrow Connector 9">
            <a:extLst>
              <a:ext uri="{FF2B5EF4-FFF2-40B4-BE49-F238E27FC236}">
                <a16:creationId xmlns:a16="http://schemas.microsoft.com/office/drawing/2014/main" id="{0CC50A94-2591-4A19-8F8F-38E6D95F1D5C}"/>
              </a:ext>
            </a:extLst>
          </p:cNvPr>
          <p:cNvCxnSpPr>
            <a:cxnSpLocks/>
          </p:cNvCxnSpPr>
          <p:nvPr/>
        </p:nvCxnSpPr>
        <p:spPr>
          <a:xfrm>
            <a:off x="2000250" y="1349912"/>
            <a:ext cx="828675" cy="6944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7824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36FF2B-5800-4048-AECA-4184A2F89717}"/>
              </a:ext>
            </a:extLst>
          </p:cNvPr>
          <p:cNvPicPr>
            <a:picLocks noChangeAspect="1"/>
          </p:cNvPicPr>
          <p:nvPr/>
        </p:nvPicPr>
        <p:blipFill>
          <a:blip r:embed="rId2"/>
          <a:stretch>
            <a:fillRect/>
          </a:stretch>
        </p:blipFill>
        <p:spPr>
          <a:xfrm>
            <a:off x="2710972" y="981075"/>
            <a:ext cx="9124950" cy="4895850"/>
          </a:xfrm>
          <a:prstGeom prst="rect">
            <a:avLst/>
          </a:prstGeom>
        </p:spPr>
      </p:pic>
      <p:sp>
        <p:nvSpPr>
          <p:cNvPr id="4" name="TextBox 3">
            <a:extLst>
              <a:ext uri="{FF2B5EF4-FFF2-40B4-BE49-F238E27FC236}">
                <a16:creationId xmlns:a16="http://schemas.microsoft.com/office/drawing/2014/main" id="{44C091D0-60B2-4640-94AE-D4452AF66490}"/>
              </a:ext>
            </a:extLst>
          </p:cNvPr>
          <p:cNvSpPr txBox="1"/>
          <p:nvPr/>
        </p:nvSpPr>
        <p:spPr>
          <a:xfrm>
            <a:off x="1627688" y="193279"/>
            <a:ext cx="7736541" cy="523220"/>
          </a:xfrm>
          <a:prstGeom prst="rect">
            <a:avLst/>
          </a:prstGeom>
          <a:noFill/>
        </p:spPr>
        <p:txBody>
          <a:bodyPr wrap="none" rtlCol="0">
            <a:spAutoFit/>
          </a:bodyPr>
          <a:lstStyle/>
          <a:p>
            <a:r>
              <a:rPr lang="en-US" sz="2800" dirty="0"/>
              <a:t>Same as Before but with 1% Timing Skew in the HSR</a:t>
            </a:r>
          </a:p>
        </p:txBody>
      </p:sp>
      <p:sp>
        <p:nvSpPr>
          <p:cNvPr id="5" name="TextBox 4">
            <a:extLst>
              <a:ext uri="{FF2B5EF4-FFF2-40B4-BE49-F238E27FC236}">
                <a16:creationId xmlns:a16="http://schemas.microsoft.com/office/drawing/2014/main" id="{D0CB6AB2-7712-4BCF-A43F-AC007E93848A}"/>
              </a:ext>
            </a:extLst>
          </p:cNvPr>
          <p:cNvSpPr txBox="1"/>
          <p:nvPr/>
        </p:nvSpPr>
        <p:spPr>
          <a:xfrm>
            <a:off x="2739547" y="6040480"/>
            <a:ext cx="9075105" cy="523220"/>
          </a:xfrm>
          <a:prstGeom prst="rect">
            <a:avLst/>
          </a:prstGeom>
          <a:noFill/>
        </p:spPr>
        <p:txBody>
          <a:bodyPr wrap="square" rtlCol="0">
            <a:spAutoFit/>
          </a:bodyPr>
          <a:lstStyle/>
          <a:p>
            <a:r>
              <a:rPr lang="en-US" sz="1400" dirty="0"/>
              <a:t>Acer Monitor with one turn magnetic loop.  Tuning frequency is 276.3 MHz with the VSG6G2A USB Spectrum Analyzer bandwidth of 10,090 kHz and span of 1 </a:t>
            </a:r>
            <a:r>
              <a:rPr lang="en-US" sz="1400" dirty="0" err="1"/>
              <a:t>MHz.</a:t>
            </a:r>
            <a:r>
              <a:rPr lang="en-US" sz="1400" dirty="0"/>
              <a:t>  Reference level is -50 dBm.  Scope channels are set to 50 mV/division.</a:t>
            </a:r>
          </a:p>
        </p:txBody>
      </p:sp>
      <p:cxnSp>
        <p:nvCxnSpPr>
          <p:cNvPr id="7" name="Straight Arrow Connector 6">
            <a:extLst>
              <a:ext uri="{FF2B5EF4-FFF2-40B4-BE49-F238E27FC236}">
                <a16:creationId xmlns:a16="http://schemas.microsoft.com/office/drawing/2014/main" id="{38AF19C3-7E45-437C-AB63-7AD7586A98BC}"/>
              </a:ext>
            </a:extLst>
          </p:cNvPr>
          <p:cNvCxnSpPr>
            <a:cxnSpLocks/>
          </p:cNvCxnSpPr>
          <p:nvPr/>
        </p:nvCxnSpPr>
        <p:spPr>
          <a:xfrm flipV="1">
            <a:off x="1981200" y="2242791"/>
            <a:ext cx="1752600" cy="9700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6FCD1A1-EE42-487D-B977-A80C2E802596}"/>
              </a:ext>
            </a:extLst>
          </p:cNvPr>
          <p:cNvSpPr txBox="1"/>
          <p:nvPr/>
        </p:nvSpPr>
        <p:spPr>
          <a:xfrm>
            <a:off x="240175" y="3037275"/>
            <a:ext cx="2037385" cy="2308324"/>
          </a:xfrm>
          <a:prstGeom prst="rect">
            <a:avLst/>
          </a:prstGeom>
          <a:noFill/>
        </p:spPr>
        <p:txBody>
          <a:bodyPr wrap="square" rtlCol="0">
            <a:spAutoFit/>
          </a:bodyPr>
          <a:lstStyle/>
          <a:p>
            <a:r>
              <a:rPr lang="en-US" sz="1600" dirty="0"/>
              <a:t>In this example, the  horizontal scan frequency is set to 1% less than 67,500 Hz. </a:t>
            </a:r>
          </a:p>
          <a:p>
            <a:endParaRPr lang="en-US" sz="1600" dirty="0"/>
          </a:p>
          <a:p>
            <a:r>
              <a:rPr lang="en-US" sz="1600" dirty="0"/>
              <a:t>Observe the characteristic slanting (or skewing) of the video image.</a:t>
            </a:r>
          </a:p>
        </p:txBody>
      </p:sp>
    </p:spTree>
    <p:extLst>
      <p:ext uri="{BB962C8B-B14F-4D97-AF65-F5344CB8AC3E}">
        <p14:creationId xmlns:p14="http://schemas.microsoft.com/office/powerpoint/2010/main" val="859369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4C091D0-60B2-4640-94AE-D4452AF66490}"/>
              </a:ext>
            </a:extLst>
          </p:cNvPr>
          <p:cNvSpPr txBox="1"/>
          <p:nvPr/>
        </p:nvSpPr>
        <p:spPr>
          <a:xfrm>
            <a:off x="1543394" y="434052"/>
            <a:ext cx="8446479" cy="769441"/>
          </a:xfrm>
          <a:prstGeom prst="rect">
            <a:avLst/>
          </a:prstGeom>
          <a:noFill/>
        </p:spPr>
        <p:txBody>
          <a:bodyPr wrap="none" rtlCol="0">
            <a:spAutoFit/>
          </a:bodyPr>
          <a:lstStyle/>
          <a:p>
            <a:r>
              <a:rPr lang="en-US" sz="4400" dirty="0"/>
              <a:t>A Little Background on RGB Formats</a:t>
            </a:r>
          </a:p>
        </p:txBody>
      </p:sp>
      <p:sp>
        <p:nvSpPr>
          <p:cNvPr id="11" name="Content Placeholder 2">
            <a:extLst>
              <a:ext uri="{FF2B5EF4-FFF2-40B4-BE49-F238E27FC236}">
                <a16:creationId xmlns:a16="http://schemas.microsoft.com/office/drawing/2014/main" id="{FF112620-F7E3-479A-880E-F818CB4AB47A}"/>
              </a:ext>
            </a:extLst>
          </p:cNvPr>
          <p:cNvSpPr txBox="1">
            <a:spLocks/>
          </p:cNvSpPr>
          <p:nvPr/>
        </p:nvSpPr>
        <p:spPr>
          <a:xfrm>
            <a:off x="838200" y="1514906"/>
            <a:ext cx="10515600" cy="4909041"/>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Emissions from modern displays typically come from the digital bit pattern on cables and video interface boards.</a:t>
            </a:r>
          </a:p>
          <a:p>
            <a:pPr lvl="1"/>
            <a:r>
              <a:rPr lang="en-US" dirty="0"/>
              <a:t>VGA emanations are typically created by the A/D process or </a:t>
            </a:r>
            <a:r>
              <a:rPr lang="en-US" dirty="0" err="1"/>
              <a:t>upsampling</a:t>
            </a:r>
            <a:r>
              <a:rPr lang="en-US" dirty="0"/>
              <a:t> after the A/D in the monitor and are related to the digital bit pattern, not the analog pattern.</a:t>
            </a:r>
          </a:p>
          <a:p>
            <a:pPr lvl="1"/>
            <a:r>
              <a:rPr lang="en-US" dirty="0"/>
              <a:t>DVI/HDMI/</a:t>
            </a:r>
            <a:r>
              <a:rPr lang="en-US" dirty="0" err="1"/>
              <a:t>Displayport</a:t>
            </a:r>
            <a:r>
              <a:rPr lang="en-US" dirty="0"/>
              <a:t> emanations are typically from the digital signals on the cable themselves or in the processing of those signals in the monitor.</a:t>
            </a:r>
          </a:p>
          <a:p>
            <a:r>
              <a:rPr lang="en-US" dirty="0"/>
              <a:t>As such, the bit pattern of the RGB data is important.</a:t>
            </a:r>
          </a:p>
          <a:p>
            <a:r>
              <a:rPr lang="en-US" dirty="0"/>
              <a:t>Each of the Red, Green, and Blue (RGB) signals contain serial data.</a:t>
            </a:r>
          </a:p>
          <a:p>
            <a:pPr lvl="1"/>
            <a:r>
              <a:rPr lang="en-US" dirty="0"/>
              <a:t>8 bits/byte for VGA signals with levels from 0 to 255 (decimal).</a:t>
            </a:r>
          </a:p>
          <a:p>
            <a:pPr lvl="1"/>
            <a:r>
              <a:rPr lang="en-US" dirty="0"/>
              <a:t>10 bits/byte for DVI/HDMI signals because of 8b/10b encoding of the same levels from 0 to 255 (decimal).  The 8b/10b is TMDS (not the usual 8b/10b algorithm used for 1000Base-T.)</a:t>
            </a:r>
          </a:p>
          <a:p>
            <a:pPr lvl="1"/>
            <a:r>
              <a:rPr lang="en-US" dirty="0"/>
              <a:t>Because the 3 signal lines (RGB) are in parallel, we want the same serial signal to be present on each of the 3 lines.  Thus, we typically want to send black, white, or gray colors.</a:t>
            </a:r>
          </a:p>
          <a:p>
            <a:r>
              <a:rPr lang="en-US" dirty="0"/>
              <a:t>Note that there are 256 x 256 x 256 = 16.7 million colors available.</a:t>
            </a:r>
          </a:p>
        </p:txBody>
      </p:sp>
    </p:spTree>
    <p:extLst>
      <p:ext uri="{BB962C8B-B14F-4D97-AF65-F5344CB8AC3E}">
        <p14:creationId xmlns:p14="http://schemas.microsoft.com/office/powerpoint/2010/main" val="33403706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5D70E92-81C8-4100-A53B-F7B0A1A8E7D8}"/>
              </a:ext>
            </a:extLst>
          </p:cNvPr>
          <p:cNvSpPr/>
          <p:nvPr/>
        </p:nvSpPr>
        <p:spPr>
          <a:xfrm>
            <a:off x="9552258" y="1868789"/>
            <a:ext cx="1008333" cy="86372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670D5BD-3FB2-45C5-9DA2-EDBCDA9971BA}"/>
              </a:ext>
            </a:extLst>
          </p:cNvPr>
          <p:cNvSpPr txBox="1"/>
          <p:nvPr/>
        </p:nvSpPr>
        <p:spPr>
          <a:xfrm>
            <a:off x="10641798" y="1919520"/>
            <a:ext cx="1041888" cy="954107"/>
          </a:xfrm>
          <a:prstGeom prst="rect">
            <a:avLst/>
          </a:prstGeom>
          <a:noFill/>
        </p:spPr>
        <p:txBody>
          <a:bodyPr wrap="none" rtlCol="0">
            <a:spAutoFit/>
          </a:bodyPr>
          <a:lstStyle/>
          <a:p>
            <a:r>
              <a:rPr lang="en-US" sz="1400" dirty="0"/>
              <a:t>Black</a:t>
            </a:r>
          </a:p>
          <a:p>
            <a:r>
              <a:rPr lang="en-US" sz="1400" dirty="0"/>
              <a:t>Lighter 35%</a:t>
            </a:r>
          </a:p>
          <a:p>
            <a:r>
              <a:rPr lang="en-US" sz="1400" dirty="0"/>
              <a:t>89x89x89</a:t>
            </a:r>
          </a:p>
          <a:p>
            <a:r>
              <a:rPr lang="en-US" sz="1400" dirty="0"/>
              <a:t>0101 1001</a:t>
            </a:r>
          </a:p>
        </p:txBody>
      </p:sp>
      <p:sp>
        <p:nvSpPr>
          <p:cNvPr id="17" name="Rectangle 16">
            <a:extLst>
              <a:ext uri="{FF2B5EF4-FFF2-40B4-BE49-F238E27FC236}">
                <a16:creationId xmlns:a16="http://schemas.microsoft.com/office/drawing/2014/main" id="{5D9853CC-436A-4D3A-B17E-067DB0E5AE71}"/>
              </a:ext>
            </a:extLst>
          </p:cNvPr>
          <p:cNvSpPr/>
          <p:nvPr/>
        </p:nvSpPr>
        <p:spPr>
          <a:xfrm>
            <a:off x="9563715" y="3202947"/>
            <a:ext cx="1008334" cy="825566"/>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1318137-1C12-4771-99C3-5539308176F0}"/>
              </a:ext>
            </a:extLst>
          </p:cNvPr>
          <p:cNvSpPr txBox="1"/>
          <p:nvPr/>
        </p:nvSpPr>
        <p:spPr>
          <a:xfrm>
            <a:off x="10679898" y="3185585"/>
            <a:ext cx="1041888" cy="954107"/>
          </a:xfrm>
          <a:prstGeom prst="rect">
            <a:avLst/>
          </a:prstGeom>
          <a:noFill/>
        </p:spPr>
        <p:txBody>
          <a:bodyPr wrap="none" rtlCol="0">
            <a:spAutoFit/>
          </a:bodyPr>
          <a:lstStyle/>
          <a:p>
            <a:r>
              <a:rPr lang="en-US" sz="1400" dirty="0"/>
              <a:t>Black</a:t>
            </a:r>
          </a:p>
          <a:p>
            <a:r>
              <a:rPr lang="en-US" sz="1400" dirty="0"/>
              <a:t>Lighter 25%</a:t>
            </a:r>
          </a:p>
          <a:p>
            <a:r>
              <a:rPr lang="en-US" sz="1400" dirty="0"/>
              <a:t>64x64x64</a:t>
            </a:r>
          </a:p>
          <a:p>
            <a:r>
              <a:rPr lang="en-US" sz="1400" dirty="0"/>
              <a:t>0100 0000</a:t>
            </a:r>
          </a:p>
        </p:txBody>
      </p:sp>
      <p:sp>
        <p:nvSpPr>
          <p:cNvPr id="19" name="Rectangle 18">
            <a:extLst>
              <a:ext uri="{FF2B5EF4-FFF2-40B4-BE49-F238E27FC236}">
                <a16:creationId xmlns:a16="http://schemas.microsoft.com/office/drawing/2014/main" id="{C0FDD10F-B748-46BB-B00F-CD7CCAFEBB22}"/>
              </a:ext>
            </a:extLst>
          </p:cNvPr>
          <p:cNvSpPr/>
          <p:nvPr/>
        </p:nvSpPr>
        <p:spPr>
          <a:xfrm>
            <a:off x="9563715" y="4472839"/>
            <a:ext cx="1008334" cy="825566"/>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682D1B2-61E7-486F-83AA-4412F4CB259F}"/>
              </a:ext>
            </a:extLst>
          </p:cNvPr>
          <p:cNvSpPr txBox="1"/>
          <p:nvPr/>
        </p:nvSpPr>
        <p:spPr>
          <a:xfrm>
            <a:off x="10679898" y="4405610"/>
            <a:ext cx="1041888" cy="954107"/>
          </a:xfrm>
          <a:prstGeom prst="rect">
            <a:avLst/>
          </a:prstGeom>
          <a:noFill/>
        </p:spPr>
        <p:txBody>
          <a:bodyPr wrap="none" rtlCol="0">
            <a:spAutoFit/>
          </a:bodyPr>
          <a:lstStyle/>
          <a:p>
            <a:r>
              <a:rPr lang="en-US" sz="1400" dirty="0"/>
              <a:t>Black</a:t>
            </a:r>
          </a:p>
          <a:p>
            <a:r>
              <a:rPr lang="en-US" sz="1400" dirty="0"/>
              <a:t>Lighter 15%</a:t>
            </a:r>
          </a:p>
          <a:p>
            <a:r>
              <a:rPr lang="en-US" sz="1400" dirty="0"/>
              <a:t>38x38x38</a:t>
            </a:r>
          </a:p>
          <a:p>
            <a:r>
              <a:rPr lang="en-US" sz="1400" dirty="0"/>
              <a:t>0010 0110</a:t>
            </a:r>
          </a:p>
        </p:txBody>
      </p:sp>
      <p:sp>
        <p:nvSpPr>
          <p:cNvPr id="21" name="Rectangle 20">
            <a:extLst>
              <a:ext uri="{FF2B5EF4-FFF2-40B4-BE49-F238E27FC236}">
                <a16:creationId xmlns:a16="http://schemas.microsoft.com/office/drawing/2014/main" id="{92EC4E13-BC52-4545-A2B2-5F179A0A49D0}"/>
              </a:ext>
            </a:extLst>
          </p:cNvPr>
          <p:cNvSpPr/>
          <p:nvPr/>
        </p:nvSpPr>
        <p:spPr>
          <a:xfrm>
            <a:off x="9563715" y="5706038"/>
            <a:ext cx="1008334" cy="825566"/>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F55FBB2-A019-4C32-A206-D7EA712AA499}"/>
              </a:ext>
            </a:extLst>
          </p:cNvPr>
          <p:cNvSpPr txBox="1"/>
          <p:nvPr/>
        </p:nvSpPr>
        <p:spPr>
          <a:xfrm>
            <a:off x="10766940" y="5657156"/>
            <a:ext cx="955711" cy="954107"/>
          </a:xfrm>
          <a:prstGeom prst="rect">
            <a:avLst/>
          </a:prstGeom>
          <a:noFill/>
        </p:spPr>
        <p:txBody>
          <a:bodyPr wrap="none" rtlCol="0">
            <a:spAutoFit/>
          </a:bodyPr>
          <a:lstStyle/>
          <a:p>
            <a:r>
              <a:rPr lang="en-US" sz="1400" dirty="0"/>
              <a:t>Black</a:t>
            </a:r>
          </a:p>
          <a:p>
            <a:r>
              <a:rPr lang="en-US" sz="1400" dirty="0"/>
              <a:t>Lighter 5%</a:t>
            </a:r>
          </a:p>
          <a:p>
            <a:r>
              <a:rPr lang="en-US" sz="1400" dirty="0"/>
              <a:t>13x13x13</a:t>
            </a:r>
          </a:p>
          <a:p>
            <a:r>
              <a:rPr lang="en-US" sz="1400" dirty="0"/>
              <a:t>0000 1101</a:t>
            </a:r>
          </a:p>
        </p:txBody>
      </p:sp>
      <p:sp>
        <p:nvSpPr>
          <p:cNvPr id="23" name="Rectangle 22">
            <a:extLst>
              <a:ext uri="{FF2B5EF4-FFF2-40B4-BE49-F238E27FC236}">
                <a16:creationId xmlns:a16="http://schemas.microsoft.com/office/drawing/2014/main" id="{FB69BF09-0921-4220-A0F4-4BC77B921F01}"/>
              </a:ext>
            </a:extLst>
          </p:cNvPr>
          <p:cNvSpPr/>
          <p:nvPr/>
        </p:nvSpPr>
        <p:spPr>
          <a:xfrm>
            <a:off x="9503387" y="640602"/>
            <a:ext cx="1008333" cy="86372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04CA169-D792-4EB8-9A77-C792C0DC81D6}"/>
              </a:ext>
            </a:extLst>
          </p:cNvPr>
          <p:cNvSpPr txBox="1"/>
          <p:nvPr/>
        </p:nvSpPr>
        <p:spPr>
          <a:xfrm>
            <a:off x="10660848" y="681270"/>
            <a:ext cx="1164101" cy="954107"/>
          </a:xfrm>
          <a:prstGeom prst="rect">
            <a:avLst/>
          </a:prstGeom>
          <a:noFill/>
        </p:spPr>
        <p:txBody>
          <a:bodyPr wrap="none" rtlCol="0">
            <a:spAutoFit/>
          </a:bodyPr>
          <a:lstStyle/>
          <a:p>
            <a:r>
              <a:rPr lang="en-US" sz="1400" dirty="0"/>
              <a:t>Black</a:t>
            </a:r>
          </a:p>
          <a:p>
            <a:r>
              <a:rPr lang="en-US" sz="1400" dirty="0"/>
              <a:t>Lighter 50%</a:t>
            </a:r>
          </a:p>
          <a:p>
            <a:r>
              <a:rPr lang="en-US" sz="1400" dirty="0"/>
              <a:t>127x127x127</a:t>
            </a:r>
          </a:p>
          <a:p>
            <a:r>
              <a:rPr lang="en-US" sz="1400" dirty="0"/>
              <a:t>0111 1111</a:t>
            </a:r>
          </a:p>
        </p:txBody>
      </p:sp>
      <p:sp>
        <p:nvSpPr>
          <p:cNvPr id="25" name="Rectangle 24">
            <a:extLst>
              <a:ext uri="{FF2B5EF4-FFF2-40B4-BE49-F238E27FC236}">
                <a16:creationId xmlns:a16="http://schemas.microsoft.com/office/drawing/2014/main" id="{4FB39D72-E691-4025-9B4C-22796F8149A0}"/>
              </a:ext>
            </a:extLst>
          </p:cNvPr>
          <p:cNvSpPr/>
          <p:nvPr/>
        </p:nvSpPr>
        <p:spPr>
          <a:xfrm>
            <a:off x="6828108" y="611489"/>
            <a:ext cx="1008333" cy="8637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37C3C23-BA83-463E-8BAB-CB137E92FAAB}"/>
              </a:ext>
            </a:extLst>
          </p:cNvPr>
          <p:cNvSpPr txBox="1"/>
          <p:nvPr/>
        </p:nvSpPr>
        <p:spPr>
          <a:xfrm>
            <a:off x="7917648" y="662220"/>
            <a:ext cx="1164101" cy="954107"/>
          </a:xfrm>
          <a:prstGeom prst="rect">
            <a:avLst/>
          </a:prstGeom>
          <a:noFill/>
        </p:spPr>
        <p:txBody>
          <a:bodyPr wrap="none" rtlCol="0">
            <a:spAutoFit/>
          </a:bodyPr>
          <a:lstStyle/>
          <a:p>
            <a:r>
              <a:rPr lang="en-US" sz="1400" dirty="0"/>
              <a:t>White</a:t>
            </a:r>
          </a:p>
          <a:p>
            <a:r>
              <a:rPr lang="en-US" sz="1400" dirty="0"/>
              <a:t>Darker 5%</a:t>
            </a:r>
          </a:p>
          <a:p>
            <a:r>
              <a:rPr lang="en-US" sz="1400" dirty="0"/>
              <a:t>242x242x242</a:t>
            </a:r>
          </a:p>
          <a:p>
            <a:r>
              <a:rPr lang="en-US" sz="1400" dirty="0"/>
              <a:t>1111 0010</a:t>
            </a:r>
          </a:p>
        </p:txBody>
      </p:sp>
      <p:sp>
        <p:nvSpPr>
          <p:cNvPr id="27" name="Rectangle 26">
            <a:extLst>
              <a:ext uri="{FF2B5EF4-FFF2-40B4-BE49-F238E27FC236}">
                <a16:creationId xmlns:a16="http://schemas.microsoft.com/office/drawing/2014/main" id="{B3F4395D-DFD5-4A85-92FB-2DEF7A3736F7}"/>
              </a:ext>
            </a:extLst>
          </p:cNvPr>
          <p:cNvSpPr/>
          <p:nvPr/>
        </p:nvSpPr>
        <p:spPr>
          <a:xfrm>
            <a:off x="6823340" y="1831493"/>
            <a:ext cx="1008333" cy="863729"/>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15B4C46B-FB7B-45B5-9F7E-3B00F5F657E4}"/>
              </a:ext>
            </a:extLst>
          </p:cNvPr>
          <p:cNvSpPr txBox="1"/>
          <p:nvPr/>
        </p:nvSpPr>
        <p:spPr>
          <a:xfrm>
            <a:off x="7912880" y="1882224"/>
            <a:ext cx="1164101" cy="954107"/>
          </a:xfrm>
          <a:prstGeom prst="rect">
            <a:avLst/>
          </a:prstGeom>
          <a:noFill/>
        </p:spPr>
        <p:txBody>
          <a:bodyPr wrap="none" rtlCol="0">
            <a:spAutoFit/>
          </a:bodyPr>
          <a:lstStyle/>
          <a:p>
            <a:r>
              <a:rPr lang="en-US" sz="1400" dirty="0"/>
              <a:t>White</a:t>
            </a:r>
          </a:p>
          <a:p>
            <a:r>
              <a:rPr lang="en-US" sz="1400" dirty="0"/>
              <a:t>Darker 15%</a:t>
            </a:r>
          </a:p>
          <a:p>
            <a:r>
              <a:rPr lang="en-US" sz="1400" dirty="0"/>
              <a:t>217x217x217</a:t>
            </a:r>
          </a:p>
          <a:p>
            <a:r>
              <a:rPr lang="en-US" sz="1400" dirty="0"/>
              <a:t>1101 1001</a:t>
            </a:r>
          </a:p>
        </p:txBody>
      </p:sp>
      <p:sp>
        <p:nvSpPr>
          <p:cNvPr id="29" name="Rectangle 28">
            <a:extLst>
              <a:ext uri="{FF2B5EF4-FFF2-40B4-BE49-F238E27FC236}">
                <a16:creationId xmlns:a16="http://schemas.microsoft.com/office/drawing/2014/main" id="{2EB3628F-0CFC-41D4-A1C7-40371A613EB3}"/>
              </a:ext>
            </a:extLst>
          </p:cNvPr>
          <p:cNvSpPr/>
          <p:nvPr/>
        </p:nvSpPr>
        <p:spPr>
          <a:xfrm>
            <a:off x="6823340" y="3183190"/>
            <a:ext cx="1008333" cy="8637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819EEB73-8C88-4256-8BA0-96D45AD62BBE}"/>
              </a:ext>
            </a:extLst>
          </p:cNvPr>
          <p:cNvSpPr txBox="1"/>
          <p:nvPr/>
        </p:nvSpPr>
        <p:spPr>
          <a:xfrm>
            <a:off x="7912880" y="3233921"/>
            <a:ext cx="1164101" cy="954107"/>
          </a:xfrm>
          <a:prstGeom prst="rect">
            <a:avLst/>
          </a:prstGeom>
          <a:noFill/>
        </p:spPr>
        <p:txBody>
          <a:bodyPr wrap="none" rtlCol="0">
            <a:spAutoFit/>
          </a:bodyPr>
          <a:lstStyle/>
          <a:p>
            <a:r>
              <a:rPr lang="en-US" sz="1400" dirty="0"/>
              <a:t>White</a:t>
            </a:r>
          </a:p>
          <a:p>
            <a:r>
              <a:rPr lang="en-US" sz="1400" dirty="0"/>
              <a:t>Darker 25%</a:t>
            </a:r>
          </a:p>
          <a:p>
            <a:r>
              <a:rPr lang="en-US" sz="1400" dirty="0"/>
              <a:t>191x191x191</a:t>
            </a:r>
          </a:p>
          <a:p>
            <a:r>
              <a:rPr lang="en-US" sz="1400" dirty="0"/>
              <a:t>1011 1111</a:t>
            </a:r>
          </a:p>
        </p:txBody>
      </p:sp>
      <p:sp>
        <p:nvSpPr>
          <p:cNvPr id="31" name="Rectangle 30">
            <a:extLst>
              <a:ext uri="{FF2B5EF4-FFF2-40B4-BE49-F238E27FC236}">
                <a16:creationId xmlns:a16="http://schemas.microsoft.com/office/drawing/2014/main" id="{BA90D39A-2156-422A-A7F2-9EE32E8D792A}"/>
              </a:ext>
            </a:extLst>
          </p:cNvPr>
          <p:cNvSpPr/>
          <p:nvPr/>
        </p:nvSpPr>
        <p:spPr>
          <a:xfrm>
            <a:off x="6834661" y="4472839"/>
            <a:ext cx="1008333" cy="863729"/>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9B22328-AE4D-44E3-ACD8-64D328788C46}"/>
              </a:ext>
            </a:extLst>
          </p:cNvPr>
          <p:cNvSpPr txBox="1"/>
          <p:nvPr/>
        </p:nvSpPr>
        <p:spPr>
          <a:xfrm>
            <a:off x="7924201" y="4523570"/>
            <a:ext cx="1164101" cy="954107"/>
          </a:xfrm>
          <a:prstGeom prst="rect">
            <a:avLst/>
          </a:prstGeom>
          <a:noFill/>
        </p:spPr>
        <p:txBody>
          <a:bodyPr wrap="none" rtlCol="0">
            <a:spAutoFit/>
          </a:bodyPr>
          <a:lstStyle/>
          <a:p>
            <a:r>
              <a:rPr lang="en-US" sz="1400" dirty="0"/>
              <a:t>White</a:t>
            </a:r>
          </a:p>
          <a:p>
            <a:r>
              <a:rPr lang="en-US" sz="1400" dirty="0"/>
              <a:t>Darker 35%</a:t>
            </a:r>
          </a:p>
          <a:p>
            <a:r>
              <a:rPr lang="en-US" sz="1400" dirty="0"/>
              <a:t>166x166x166</a:t>
            </a:r>
          </a:p>
          <a:p>
            <a:r>
              <a:rPr lang="en-US" sz="1400" dirty="0"/>
              <a:t>10100110</a:t>
            </a:r>
          </a:p>
        </p:txBody>
      </p:sp>
      <p:sp>
        <p:nvSpPr>
          <p:cNvPr id="33" name="Rectangle 32">
            <a:extLst>
              <a:ext uri="{FF2B5EF4-FFF2-40B4-BE49-F238E27FC236}">
                <a16:creationId xmlns:a16="http://schemas.microsoft.com/office/drawing/2014/main" id="{2B26B59D-5833-4310-B1E7-0FCB52D5A308}"/>
              </a:ext>
            </a:extLst>
          </p:cNvPr>
          <p:cNvSpPr/>
          <p:nvPr/>
        </p:nvSpPr>
        <p:spPr>
          <a:xfrm>
            <a:off x="6852496" y="5763915"/>
            <a:ext cx="1008333" cy="86372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A5B66C88-F1A2-435F-B9D8-6B036195A4EF}"/>
              </a:ext>
            </a:extLst>
          </p:cNvPr>
          <p:cNvSpPr txBox="1"/>
          <p:nvPr/>
        </p:nvSpPr>
        <p:spPr>
          <a:xfrm>
            <a:off x="7942036" y="5814646"/>
            <a:ext cx="1164101" cy="954107"/>
          </a:xfrm>
          <a:prstGeom prst="rect">
            <a:avLst/>
          </a:prstGeom>
          <a:noFill/>
        </p:spPr>
        <p:txBody>
          <a:bodyPr wrap="none" rtlCol="0">
            <a:spAutoFit/>
          </a:bodyPr>
          <a:lstStyle/>
          <a:p>
            <a:r>
              <a:rPr lang="en-US" sz="1400" dirty="0"/>
              <a:t>White</a:t>
            </a:r>
          </a:p>
          <a:p>
            <a:r>
              <a:rPr lang="en-US" sz="1400" dirty="0"/>
              <a:t>Darker 50%</a:t>
            </a:r>
          </a:p>
          <a:p>
            <a:r>
              <a:rPr lang="en-US" sz="1400" dirty="0"/>
              <a:t>127x127x127</a:t>
            </a:r>
          </a:p>
          <a:p>
            <a:r>
              <a:rPr lang="en-US" sz="1400" dirty="0"/>
              <a:t>0111 1111</a:t>
            </a:r>
          </a:p>
        </p:txBody>
      </p:sp>
      <p:sp>
        <p:nvSpPr>
          <p:cNvPr id="37" name="TextBox 36">
            <a:extLst>
              <a:ext uri="{FF2B5EF4-FFF2-40B4-BE49-F238E27FC236}">
                <a16:creationId xmlns:a16="http://schemas.microsoft.com/office/drawing/2014/main" id="{2050F414-A224-4FE4-AC0A-8613277FFC37}"/>
              </a:ext>
            </a:extLst>
          </p:cNvPr>
          <p:cNvSpPr txBox="1"/>
          <p:nvPr/>
        </p:nvSpPr>
        <p:spPr>
          <a:xfrm>
            <a:off x="4810186" y="505834"/>
            <a:ext cx="1164101" cy="738664"/>
          </a:xfrm>
          <a:prstGeom prst="rect">
            <a:avLst/>
          </a:prstGeom>
          <a:noFill/>
        </p:spPr>
        <p:txBody>
          <a:bodyPr wrap="none" rtlCol="0">
            <a:spAutoFit/>
          </a:bodyPr>
          <a:lstStyle/>
          <a:p>
            <a:r>
              <a:rPr lang="en-US" sz="1400" dirty="0"/>
              <a:t>White</a:t>
            </a:r>
          </a:p>
          <a:p>
            <a:r>
              <a:rPr lang="en-US" sz="1400" dirty="0"/>
              <a:t>255x255x255</a:t>
            </a:r>
          </a:p>
          <a:p>
            <a:r>
              <a:rPr lang="en-US" sz="1400" dirty="0"/>
              <a:t>1111 1111</a:t>
            </a:r>
          </a:p>
        </p:txBody>
      </p:sp>
      <p:sp>
        <p:nvSpPr>
          <p:cNvPr id="5" name="Rectangle 4">
            <a:extLst>
              <a:ext uri="{FF2B5EF4-FFF2-40B4-BE49-F238E27FC236}">
                <a16:creationId xmlns:a16="http://schemas.microsoft.com/office/drawing/2014/main" id="{B226EF78-A4BA-4489-9976-944362170247}"/>
              </a:ext>
            </a:extLst>
          </p:cNvPr>
          <p:cNvSpPr/>
          <p:nvPr/>
        </p:nvSpPr>
        <p:spPr>
          <a:xfrm>
            <a:off x="3731488" y="596212"/>
            <a:ext cx="929570" cy="834616"/>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A3250A1B-D54D-49B6-9252-CB33F9207795}"/>
              </a:ext>
            </a:extLst>
          </p:cNvPr>
          <p:cNvSpPr txBox="1"/>
          <p:nvPr/>
        </p:nvSpPr>
        <p:spPr>
          <a:xfrm>
            <a:off x="4831596" y="1685379"/>
            <a:ext cx="955711" cy="738664"/>
          </a:xfrm>
          <a:prstGeom prst="rect">
            <a:avLst/>
          </a:prstGeom>
          <a:noFill/>
        </p:spPr>
        <p:txBody>
          <a:bodyPr wrap="none" rtlCol="0">
            <a:spAutoFit/>
          </a:bodyPr>
          <a:lstStyle/>
          <a:p>
            <a:r>
              <a:rPr lang="en-US" sz="1400" dirty="0"/>
              <a:t>Black</a:t>
            </a:r>
          </a:p>
          <a:p>
            <a:r>
              <a:rPr lang="en-US" sz="1400" dirty="0"/>
              <a:t>0x0x0</a:t>
            </a:r>
          </a:p>
          <a:p>
            <a:r>
              <a:rPr lang="en-US" sz="1400" dirty="0"/>
              <a:t>0000 0000</a:t>
            </a:r>
          </a:p>
        </p:txBody>
      </p:sp>
      <p:sp>
        <p:nvSpPr>
          <p:cNvPr id="39" name="Rectangle 38">
            <a:extLst>
              <a:ext uri="{FF2B5EF4-FFF2-40B4-BE49-F238E27FC236}">
                <a16:creationId xmlns:a16="http://schemas.microsoft.com/office/drawing/2014/main" id="{5A5B07B4-E9E8-42EF-B4F8-8DA77DFBDC5A}"/>
              </a:ext>
            </a:extLst>
          </p:cNvPr>
          <p:cNvSpPr/>
          <p:nvPr/>
        </p:nvSpPr>
        <p:spPr>
          <a:xfrm>
            <a:off x="3752898" y="1829025"/>
            <a:ext cx="929570" cy="83461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11996C95-1590-4A4B-BE1C-FACCF5273938}"/>
              </a:ext>
            </a:extLst>
          </p:cNvPr>
          <p:cNvSpPr txBox="1"/>
          <p:nvPr/>
        </p:nvSpPr>
        <p:spPr>
          <a:xfrm>
            <a:off x="4809964" y="3138000"/>
            <a:ext cx="1178528" cy="954107"/>
          </a:xfrm>
          <a:prstGeom prst="rect">
            <a:avLst/>
          </a:prstGeom>
          <a:noFill/>
        </p:spPr>
        <p:txBody>
          <a:bodyPr wrap="none" rtlCol="0">
            <a:spAutoFit/>
          </a:bodyPr>
          <a:lstStyle/>
          <a:p>
            <a:r>
              <a:rPr lang="en-US" sz="1400" dirty="0"/>
              <a:t>Custom DVI</a:t>
            </a:r>
          </a:p>
          <a:p>
            <a:r>
              <a:rPr lang="en-US" sz="1400" dirty="0"/>
              <a:t>170x170x170</a:t>
            </a:r>
          </a:p>
          <a:p>
            <a:r>
              <a:rPr lang="en-US" sz="1400" dirty="0"/>
              <a:t>1010 1010</a:t>
            </a:r>
          </a:p>
          <a:p>
            <a:r>
              <a:rPr lang="en-US" sz="1400" dirty="0"/>
              <a:t>1100 1100 10</a:t>
            </a:r>
          </a:p>
        </p:txBody>
      </p:sp>
      <p:sp>
        <p:nvSpPr>
          <p:cNvPr id="42" name="Rectangle 41">
            <a:extLst>
              <a:ext uri="{FF2B5EF4-FFF2-40B4-BE49-F238E27FC236}">
                <a16:creationId xmlns:a16="http://schemas.microsoft.com/office/drawing/2014/main" id="{C85D045E-1A56-41F2-8B97-3D36B0B6A12D}"/>
              </a:ext>
            </a:extLst>
          </p:cNvPr>
          <p:cNvSpPr/>
          <p:nvPr/>
        </p:nvSpPr>
        <p:spPr>
          <a:xfrm>
            <a:off x="3754031" y="3198409"/>
            <a:ext cx="929570" cy="834616"/>
          </a:xfrm>
          <a:prstGeom prst="rect">
            <a:avLst/>
          </a:prstGeom>
          <a:solidFill>
            <a:srgbClr val="AAA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DCE9E4A9-CB57-40B1-913E-7EF94C29FAAF}"/>
              </a:ext>
            </a:extLst>
          </p:cNvPr>
          <p:cNvSpPr txBox="1"/>
          <p:nvPr/>
        </p:nvSpPr>
        <p:spPr>
          <a:xfrm>
            <a:off x="4868184" y="4433958"/>
            <a:ext cx="1178528" cy="954107"/>
          </a:xfrm>
          <a:prstGeom prst="rect">
            <a:avLst/>
          </a:prstGeom>
          <a:noFill/>
        </p:spPr>
        <p:txBody>
          <a:bodyPr wrap="none" rtlCol="0">
            <a:spAutoFit/>
          </a:bodyPr>
          <a:lstStyle/>
          <a:p>
            <a:r>
              <a:rPr lang="en-US" sz="1400" dirty="0"/>
              <a:t>Custom DVI</a:t>
            </a:r>
          </a:p>
          <a:p>
            <a:r>
              <a:rPr lang="en-US" sz="1400" dirty="0"/>
              <a:t>85x85x85</a:t>
            </a:r>
          </a:p>
          <a:p>
            <a:r>
              <a:rPr lang="en-US" sz="1400" dirty="0"/>
              <a:t>0101 0101</a:t>
            </a:r>
          </a:p>
          <a:p>
            <a:r>
              <a:rPr lang="en-US" sz="1400" dirty="0"/>
              <a:t>1100 1100 01</a:t>
            </a:r>
          </a:p>
        </p:txBody>
      </p:sp>
      <p:sp>
        <p:nvSpPr>
          <p:cNvPr id="44" name="Rectangle 43">
            <a:extLst>
              <a:ext uri="{FF2B5EF4-FFF2-40B4-BE49-F238E27FC236}">
                <a16:creationId xmlns:a16="http://schemas.microsoft.com/office/drawing/2014/main" id="{EC8DB70F-965E-4642-8DF5-ACE4037A99E0}"/>
              </a:ext>
            </a:extLst>
          </p:cNvPr>
          <p:cNvSpPr/>
          <p:nvPr/>
        </p:nvSpPr>
        <p:spPr>
          <a:xfrm>
            <a:off x="3752898" y="4513499"/>
            <a:ext cx="929570" cy="834616"/>
          </a:xfrm>
          <a:prstGeom prst="rect">
            <a:avLst/>
          </a:prstGeom>
          <a:solidFill>
            <a:srgbClr val="55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BAF0ECF5-7C4F-47FC-AD16-F67CAA0BF554}"/>
              </a:ext>
            </a:extLst>
          </p:cNvPr>
          <p:cNvSpPr txBox="1"/>
          <p:nvPr/>
        </p:nvSpPr>
        <p:spPr>
          <a:xfrm>
            <a:off x="4832500" y="5706038"/>
            <a:ext cx="1178528" cy="954107"/>
          </a:xfrm>
          <a:prstGeom prst="rect">
            <a:avLst/>
          </a:prstGeom>
          <a:noFill/>
        </p:spPr>
        <p:txBody>
          <a:bodyPr wrap="none" rtlCol="0">
            <a:spAutoFit/>
          </a:bodyPr>
          <a:lstStyle/>
          <a:p>
            <a:r>
              <a:rPr lang="en-US" sz="1400" dirty="0"/>
              <a:t>Custom DVI</a:t>
            </a:r>
          </a:p>
          <a:p>
            <a:r>
              <a:rPr lang="en-US" sz="1400" dirty="0"/>
              <a:t>33x33x33</a:t>
            </a:r>
          </a:p>
          <a:p>
            <a:r>
              <a:rPr lang="en-US" sz="1400" dirty="0"/>
              <a:t>0010 0001</a:t>
            </a:r>
          </a:p>
          <a:p>
            <a:r>
              <a:rPr lang="en-US" sz="1400" dirty="0"/>
              <a:t>1100 0001 11</a:t>
            </a:r>
          </a:p>
        </p:txBody>
      </p:sp>
      <p:sp>
        <p:nvSpPr>
          <p:cNvPr id="36" name="Rectangle 35">
            <a:extLst>
              <a:ext uri="{FF2B5EF4-FFF2-40B4-BE49-F238E27FC236}">
                <a16:creationId xmlns:a16="http://schemas.microsoft.com/office/drawing/2014/main" id="{9C6A5463-B33F-4E1D-91C3-6BFDD66C46DE}"/>
              </a:ext>
            </a:extLst>
          </p:cNvPr>
          <p:cNvSpPr/>
          <p:nvPr/>
        </p:nvSpPr>
        <p:spPr>
          <a:xfrm>
            <a:off x="3752898" y="5763915"/>
            <a:ext cx="929570" cy="834616"/>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F1D53C99-A924-4E54-9C2F-E1328AF88805}"/>
              </a:ext>
            </a:extLst>
          </p:cNvPr>
          <p:cNvSpPr txBox="1"/>
          <p:nvPr/>
        </p:nvSpPr>
        <p:spPr>
          <a:xfrm>
            <a:off x="1717094" y="435840"/>
            <a:ext cx="1098891" cy="738664"/>
          </a:xfrm>
          <a:prstGeom prst="rect">
            <a:avLst/>
          </a:prstGeom>
          <a:noFill/>
        </p:spPr>
        <p:txBody>
          <a:bodyPr wrap="none" rtlCol="0">
            <a:spAutoFit/>
          </a:bodyPr>
          <a:lstStyle/>
          <a:p>
            <a:r>
              <a:rPr lang="en-US" sz="1400" dirty="0"/>
              <a:t>Custom VGA</a:t>
            </a:r>
          </a:p>
          <a:p>
            <a:r>
              <a:rPr lang="en-US" sz="1400" dirty="0"/>
              <a:t>15x15x15</a:t>
            </a:r>
          </a:p>
          <a:p>
            <a:r>
              <a:rPr lang="en-US" sz="1400" dirty="0"/>
              <a:t>0000 1111</a:t>
            </a:r>
          </a:p>
        </p:txBody>
      </p:sp>
      <p:sp>
        <p:nvSpPr>
          <p:cNvPr id="46" name="Rectangle 45">
            <a:extLst>
              <a:ext uri="{FF2B5EF4-FFF2-40B4-BE49-F238E27FC236}">
                <a16:creationId xmlns:a16="http://schemas.microsoft.com/office/drawing/2014/main" id="{D6F964BC-5534-4720-8E3C-1117EE96FD30}"/>
              </a:ext>
            </a:extLst>
          </p:cNvPr>
          <p:cNvSpPr/>
          <p:nvPr/>
        </p:nvSpPr>
        <p:spPr>
          <a:xfrm>
            <a:off x="661161" y="496249"/>
            <a:ext cx="929570" cy="834616"/>
          </a:xfrm>
          <a:prstGeom prst="rect">
            <a:avLst/>
          </a:prstGeom>
          <a:solidFill>
            <a:srgbClr val="0F0F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C0CEA2BE-A558-4EDE-8F70-250D65E44F10}"/>
              </a:ext>
            </a:extLst>
          </p:cNvPr>
          <p:cNvSpPr txBox="1"/>
          <p:nvPr/>
        </p:nvSpPr>
        <p:spPr>
          <a:xfrm>
            <a:off x="1775314" y="1731798"/>
            <a:ext cx="1164101" cy="738664"/>
          </a:xfrm>
          <a:prstGeom prst="rect">
            <a:avLst/>
          </a:prstGeom>
          <a:noFill/>
        </p:spPr>
        <p:txBody>
          <a:bodyPr wrap="none" rtlCol="0">
            <a:spAutoFit/>
          </a:bodyPr>
          <a:lstStyle/>
          <a:p>
            <a:r>
              <a:rPr lang="en-US" sz="1400" dirty="0"/>
              <a:t>Custom VGA</a:t>
            </a:r>
          </a:p>
          <a:p>
            <a:r>
              <a:rPr lang="en-US" sz="1400" dirty="0"/>
              <a:t>240x240x240</a:t>
            </a:r>
          </a:p>
          <a:p>
            <a:r>
              <a:rPr lang="en-US" sz="1400" dirty="0"/>
              <a:t>1111 0000</a:t>
            </a:r>
          </a:p>
        </p:txBody>
      </p:sp>
      <p:sp>
        <p:nvSpPr>
          <p:cNvPr id="48" name="Rectangle 47">
            <a:extLst>
              <a:ext uri="{FF2B5EF4-FFF2-40B4-BE49-F238E27FC236}">
                <a16:creationId xmlns:a16="http://schemas.microsoft.com/office/drawing/2014/main" id="{B04048D8-B91A-41AC-8460-434226BD4521}"/>
              </a:ext>
            </a:extLst>
          </p:cNvPr>
          <p:cNvSpPr/>
          <p:nvPr/>
        </p:nvSpPr>
        <p:spPr>
          <a:xfrm>
            <a:off x="660028" y="1811339"/>
            <a:ext cx="929570" cy="834616"/>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86ACE0B0-933B-4228-BA15-95E528C6B5FF}"/>
              </a:ext>
            </a:extLst>
          </p:cNvPr>
          <p:cNvSpPr txBox="1"/>
          <p:nvPr/>
        </p:nvSpPr>
        <p:spPr>
          <a:xfrm>
            <a:off x="1739630" y="3003878"/>
            <a:ext cx="1178528" cy="954107"/>
          </a:xfrm>
          <a:prstGeom prst="rect">
            <a:avLst/>
          </a:prstGeom>
          <a:noFill/>
        </p:spPr>
        <p:txBody>
          <a:bodyPr wrap="none" rtlCol="0">
            <a:spAutoFit/>
          </a:bodyPr>
          <a:lstStyle/>
          <a:p>
            <a:r>
              <a:rPr lang="en-US" sz="1400" dirty="0"/>
              <a:t>Custom DVI</a:t>
            </a:r>
          </a:p>
          <a:p>
            <a:r>
              <a:rPr lang="en-US" sz="1400" dirty="0"/>
              <a:t>164x164x164</a:t>
            </a:r>
          </a:p>
          <a:p>
            <a:r>
              <a:rPr lang="en-US" sz="1400" dirty="0"/>
              <a:t>1010 0100</a:t>
            </a:r>
          </a:p>
          <a:p>
            <a:r>
              <a:rPr lang="en-US" sz="1400" dirty="0"/>
              <a:t>0011 1000 11</a:t>
            </a:r>
          </a:p>
        </p:txBody>
      </p:sp>
      <p:sp>
        <p:nvSpPr>
          <p:cNvPr id="50" name="Rectangle 49">
            <a:extLst>
              <a:ext uri="{FF2B5EF4-FFF2-40B4-BE49-F238E27FC236}">
                <a16:creationId xmlns:a16="http://schemas.microsoft.com/office/drawing/2014/main" id="{CF679E4B-6607-4B4C-837C-40ED9B29F612}"/>
              </a:ext>
            </a:extLst>
          </p:cNvPr>
          <p:cNvSpPr/>
          <p:nvPr/>
        </p:nvSpPr>
        <p:spPr>
          <a:xfrm>
            <a:off x="690381" y="3123369"/>
            <a:ext cx="929570" cy="834616"/>
          </a:xfrm>
          <a:prstGeom prst="rect">
            <a:avLst/>
          </a:prstGeom>
          <a:solidFill>
            <a:srgbClr val="A4A4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20D3253-DD9D-448D-9F94-52E5C9F1EB4B}"/>
              </a:ext>
            </a:extLst>
          </p:cNvPr>
          <p:cNvSpPr txBox="1"/>
          <p:nvPr/>
        </p:nvSpPr>
        <p:spPr>
          <a:xfrm>
            <a:off x="2357364" y="93044"/>
            <a:ext cx="7046031" cy="369332"/>
          </a:xfrm>
          <a:prstGeom prst="rect">
            <a:avLst/>
          </a:prstGeom>
          <a:noFill/>
        </p:spPr>
        <p:txBody>
          <a:bodyPr wrap="none" rtlCol="0">
            <a:spAutoFit/>
          </a:bodyPr>
          <a:lstStyle/>
          <a:p>
            <a:r>
              <a:rPr lang="en-US" dirty="0"/>
              <a:t>There are 256 Shades of Gray from 0x0x0 (Black) to 255x255x255 (White)</a:t>
            </a:r>
          </a:p>
        </p:txBody>
      </p:sp>
      <p:sp>
        <p:nvSpPr>
          <p:cNvPr id="4" name="TextBox 3">
            <a:extLst>
              <a:ext uri="{FF2B5EF4-FFF2-40B4-BE49-F238E27FC236}">
                <a16:creationId xmlns:a16="http://schemas.microsoft.com/office/drawing/2014/main" id="{E9CA75D3-11E0-4111-9F16-2039F01EBF69}"/>
              </a:ext>
            </a:extLst>
          </p:cNvPr>
          <p:cNvSpPr txBox="1"/>
          <p:nvPr/>
        </p:nvSpPr>
        <p:spPr>
          <a:xfrm>
            <a:off x="237612" y="4299836"/>
            <a:ext cx="3275594" cy="2308324"/>
          </a:xfrm>
          <a:prstGeom prst="rect">
            <a:avLst/>
          </a:prstGeom>
          <a:noFill/>
        </p:spPr>
        <p:txBody>
          <a:bodyPr wrap="square" rtlCol="0">
            <a:spAutoFit/>
          </a:bodyPr>
          <a:lstStyle/>
          <a:p>
            <a:r>
              <a:rPr lang="en-US" dirty="0"/>
              <a:t>After my initial work with 50% gray, I decided to try various shades of gray to see if I could find something even better.</a:t>
            </a:r>
          </a:p>
          <a:p>
            <a:endParaRPr lang="en-US" dirty="0"/>
          </a:p>
          <a:p>
            <a:r>
              <a:rPr lang="en-US" dirty="0"/>
              <a:t>Note how White and Black do not have any transitions in their bit pattern.  </a:t>
            </a:r>
          </a:p>
        </p:txBody>
      </p:sp>
    </p:spTree>
    <p:extLst>
      <p:ext uri="{BB962C8B-B14F-4D97-AF65-F5344CB8AC3E}">
        <p14:creationId xmlns:p14="http://schemas.microsoft.com/office/powerpoint/2010/main" val="416129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612C9C-E475-42E8-BCAF-5A75CF48B286}"/>
              </a:ext>
            </a:extLst>
          </p:cNvPr>
          <p:cNvPicPr>
            <a:picLocks noChangeAspect="1"/>
          </p:cNvPicPr>
          <p:nvPr/>
        </p:nvPicPr>
        <p:blipFill rotWithShape="1">
          <a:blip r:embed="rId2"/>
          <a:srcRect l="28905" t="21024" r="11720" b="4716"/>
          <a:stretch/>
        </p:blipFill>
        <p:spPr>
          <a:xfrm>
            <a:off x="4953000" y="1380939"/>
            <a:ext cx="7239000" cy="4857751"/>
          </a:xfrm>
          <a:prstGeom prst="rect">
            <a:avLst/>
          </a:prstGeom>
        </p:spPr>
      </p:pic>
      <p:sp>
        <p:nvSpPr>
          <p:cNvPr id="3" name="TextBox 2">
            <a:extLst>
              <a:ext uri="{FF2B5EF4-FFF2-40B4-BE49-F238E27FC236}">
                <a16:creationId xmlns:a16="http://schemas.microsoft.com/office/drawing/2014/main" id="{FCBC2116-280A-417F-B5E4-E7BABCB84B7E}"/>
              </a:ext>
            </a:extLst>
          </p:cNvPr>
          <p:cNvSpPr txBox="1"/>
          <p:nvPr/>
        </p:nvSpPr>
        <p:spPr>
          <a:xfrm>
            <a:off x="390525" y="157645"/>
            <a:ext cx="7508337" cy="923330"/>
          </a:xfrm>
          <a:prstGeom prst="rect">
            <a:avLst/>
          </a:prstGeom>
          <a:noFill/>
        </p:spPr>
        <p:txBody>
          <a:bodyPr wrap="none" rtlCol="0">
            <a:spAutoFit/>
          </a:bodyPr>
          <a:lstStyle/>
          <a:p>
            <a:r>
              <a:rPr lang="en-US" dirty="0"/>
              <a:t>VGA Signal to Acer Monitor over VGA Cable</a:t>
            </a:r>
          </a:p>
          <a:p>
            <a:r>
              <a:rPr lang="en-US" dirty="0"/>
              <a:t>Emanation </a:t>
            </a:r>
            <a:r>
              <a:rPr lang="en-US" dirty="0" err="1"/>
              <a:t>Rastered</a:t>
            </a:r>
            <a:r>
              <a:rPr lang="en-US" dirty="0"/>
              <a:t> at 67.5 kHz Suggesting the Emanation is Related to 1080P</a:t>
            </a:r>
          </a:p>
          <a:p>
            <a:r>
              <a:rPr lang="en-US" dirty="0"/>
              <a:t>Tuning Frequency was 276.3 MHz and Bandwidth was 10 MHz</a:t>
            </a:r>
          </a:p>
        </p:txBody>
      </p:sp>
      <p:pic>
        <p:nvPicPr>
          <p:cNvPr id="4" name="Picture 3">
            <a:extLst>
              <a:ext uri="{FF2B5EF4-FFF2-40B4-BE49-F238E27FC236}">
                <a16:creationId xmlns:a16="http://schemas.microsoft.com/office/drawing/2014/main" id="{D768AC6D-A365-4560-8262-9C5FDDB813F0}"/>
              </a:ext>
            </a:extLst>
          </p:cNvPr>
          <p:cNvPicPr>
            <a:picLocks noChangeAspect="1"/>
          </p:cNvPicPr>
          <p:nvPr/>
        </p:nvPicPr>
        <p:blipFill rotWithShape="1">
          <a:blip r:embed="rId3"/>
          <a:srcRect l="23592" t="22517" r="9126" b="6168"/>
          <a:stretch/>
        </p:blipFill>
        <p:spPr>
          <a:xfrm>
            <a:off x="0" y="1380939"/>
            <a:ext cx="4953001" cy="2841007"/>
          </a:xfrm>
          <a:prstGeom prst="rect">
            <a:avLst/>
          </a:prstGeom>
        </p:spPr>
      </p:pic>
      <p:sp>
        <p:nvSpPr>
          <p:cNvPr id="5" name="TextBox 4">
            <a:extLst>
              <a:ext uri="{FF2B5EF4-FFF2-40B4-BE49-F238E27FC236}">
                <a16:creationId xmlns:a16="http://schemas.microsoft.com/office/drawing/2014/main" id="{5D960403-F7C9-465F-AC6C-751300D94E73}"/>
              </a:ext>
            </a:extLst>
          </p:cNvPr>
          <p:cNvSpPr txBox="1"/>
          <p:nvPr/>
        </p:nvSpPr>
        <p:spPr>
          <a:xfrm>
            <a:off x="10085033" y="550416"/>
            <a:ext cx="1068498" cy="369332"/>
          </a:xfrm>
          <a:prstGeom prst="rect">
            <a:avLst/>
          </a:prstGeom>
          <a:noFill/>
        </p:spPr>
        <p:txBody>
          <a:bodyPr wrap="none" rtlCol="0">
            <a:spAutoFit/>
          </a:bodyPr>
          <a:lstStyle/>
          <a:p>
            <a:r>
              <a:rPr lang="en-US" dirty="0"/>
              <a:t>50% Gray</a:t>
            </a:r>
          </a:p>
        </p:txBody>
      </p:sp>
      <p:cxnSp>
        <p:nvCxnSpPr>
          <p:cNvPr id="7" name="Straight Arrow Connector 6">
            <a:extLst>
              <a:ext uri="{FF2B5EF4-FFF2-40B4-BE49-F238E27FC236}">
                <a16:creationId xmlns:a16="http://schemas.microsoft.com/office/drawing/2014/main" id="{52E505D7-71F6-41A9-9D7C-BDE02D71B90B}"/>
              </a:ext>
            </a:extLst>
          </p:cNvPr>
          <p:cNvCxnSpPr>
            <a:cxnSpLocks/>
          </p:cNvCxnSpPr>
          <p:nvPr/>
        </p:nvCxnSpPr>
        <p:spPr>
          <a:xfrm>
            <a:off x="10688715" y="1046291"/>
            <a:ext cx="464816" cy="953959"/>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A7A62D2-B10E-4075-84BD-17380F31AF30}"/>
              </a:ext>
            </a:extLst>
          </p:cNvPr>
          <p:cNvSpPr txBox="1"/>
          <p:nvPr/>
        </p:nvSpPr>
        <p:spPr>
          <a:xfrm>
            <a:off x="2226989" y="6054024"/>
            <a:ext cx="1917704" cy="369332"/>
          </a:xfrm>
          <a:prstGeom prst="rect">
            <a:avLst/>
          </a:prstGeom>
          <a:noFill/>
        </p:spPr>
        <p:txBody>
          <a:bodyPr wrap="none" rtlCol="0">
            <a:spAutoFit/>
          </a:bodyPr>
          <a:lstStyle/>
          <a:p>
            <a:r>
              <a:rPr lang="en-US" dirty="0"/>
              <a:t>White Background</a:t>
            </a:r>
          </a:p>
        </p:txBody>
      </p:sp>
      <p:cxnSp>
        <p:nvCxnSpPr>
          <p:cNvPr id="9" name="Straight Arrow Connector 8">
            <a:extLst>
              <a:ext uri="{FF2B5EF4-FFF2-40B4-BE49-F238E27FC236}">
                <a16:creationId xmlns:a16="http://schemas.microsoft.com/office/drawing/2014/main" id="{8FD5941E-1FD3-4D45-827E-8F3B8A917DC2}"/>
              </a:ext>
            </a:extLst>
          </p:cNvPr>
          <p:cNvCxnSpPr>
            <a:cxnSpLocks/>
          </p:cNvCxnSpPr>
          <p:nvPr/>
        </p:nvCxnSpPr>
        <p:spPr>
          <a:xfrm flipV="1">
            <a:off x="4129527" y="5295614"/>
            <a:ext cx="2242698" cy="943076"/>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43A48D2-BEFF-4DCD-99E8-A0D849D13EC8}"/>
              </a:ext>
            </a:extLst>
          </p:cNvPr>
          <p:cNvSpPr txBox="1"/>
          <p:nvPr/>
        </p:nvSpPr>
        <p:spPr>
          <a:xfrm>
            <a:off x="8237510" y="781012"/>
            <a:ext cx="675185" cy="369332"/>
          </a:xfrm>
          <a:prstGeom prst="rect">
            <a:avLst/>
          </a:prstGeom>
          <a:noFill/>
        </p:spPr>
        <p:txBody>
          <a:bodyPr wrap="none" rtlCol="0">
            <a:spAutoFit/>
          </a:bodyPr>
          <a:lstStyle/>
          <a:p>
            <a:r>
              <a:rPr lang="en-US" dirty="0"/>
              <a:t>Black</a:t>
            </a:r>
          </a:p>
        </p:txBody>
      </p:sp>
      <p:cxnSp>
        <p:nvCxnSpPr>
          <p:cNvPr id="12" name="Straight Arrow Connector 11">
            <a:extLst>
              <a:ext uri="{FF2B5EF4-FFF2-40B4-BE49-F238E27FC236}">
                <a16:creationId xmlns:a16="http://schemas.microsoft.com/office/drawing/2014/main" id="{6AA21FF6-5D87-40EF-99EA-18176ED49957}"/>
              </a:ext>
            </a:extLst>
          </p:cNvPr>
          <p:cNvCxnSpPr>
            <a:cxnSpLocks/>
          </p:cNvCxnSpPr>
          <p:nvPr/>
        </p:nvCxnSpPr>
        <p:spPr>
          <a:xfrm>
            <a:off x="7519758" y="1196273"/>
            <a:ext cx="598926" cy="927802"/>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94337CE-321E-476D-B128-8D6782A4C6F0}"/>
              </a:ext>
            </a:extLst>
          </p:cNvPr>
          <p:cNvSpPr txBox="1"/>
          <p:nvPr/>
        </p:nvSpPr>
        <p:spPr>
          <a:xfrm>
            <a:off x="7007011" y="906083"/>
            <a:ext cx="754437" cy="369332"/>
          </a:xfrm>
          <a:prstGeom prst="rect">
            <a:avLst/>
          </a:prstGeom>
          <a:noFill/>
        </p:spPr>
        <p:txBody>
          <a:bodyPr wrap="none" rtlCol="0">
            <a:spAutoFit/>
          </a:bodyPr>
          <a:lstStyle/>
          <a:p>
            <a:r>
              <a:rPr lang="en-US" dirty="0"/>
              <a:t>White</a:t>
            </a:r>
          </a:p>
        </p:txBody>
      </p:sp>
      <p:cxnSp>
        <p:nvCxnSpPr>
          <p:cNvPr id="15" name="Straight Arrow Connector 14">
            <a:extLst>
              <a:ext uri="{FF2B5EF4-FFF2-40B4-BE49-F238E27FC236}">
                <a16:creationId xmlns:a16="http://schemas.microsoft.com/office/drawing/2014/main" id="{80B5C845-B8C1-4C1C-8E28-5000F388C768}"/>
              </a:ext>
            </a:extLst>
          </p:cNvPr>
          <p:cNvCxnSpPr>
            <a:cxnSpLocks/>
          </p:cNvCxnSpPr>
          <p:nvPr/>
        </p:nvCxnSpPr>
        <p:spPr>
          <a:xfrm flipH="1">
            <a:off x="8254212" y="1063492"/>
            <a:ext cx="319522" cy="1660658"/>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095691E-AB6E-4E4C-95B6-B0F8C467F023}"/>
              </a:ext>
            </a:extLst>
          </p:cNvPr>
          <p:cNvSpPr txBox="1"/>
          <p:nvPr/>
        </p:nvSpPr>
        <p:spPr>
          <a:xfrm>
            <a:off x="1490056" y="4372284"/>
            <a:ext cx="1460656" cy="923330"/>
          </a:xfrm>
          <a:prstGeom prst="rect">
            <a:avLst/>
          </a:prstGeom>
          <a:noFill/>
        </p:spPr>
        <p:txBody>
          <a:bodyPr wrap="none" rtlCol="0">
            <a:spAutoFit/>
          </a:bodyPr>
          <a:lstStyle/>
          <a:p>
            <a:r>
              <a:rPr lang="en-US" dirty="0"/>
              <a:t>170x170x170</a:t>
            </a:r>
          </a:p>
          <a:p>
            <a:r>
              <a:rPr lang="en-US" dirty="0"/>
              <a:t>1010 1010</a:t>
            </a:r>
          </a:p>
          <a:p>
            <a:r>
              <a:rPr lang="en-US" dirty="0"/>
              <a:t>1100 1100 10</a:t>
            </a:r>
          </a:p>
        </p:txBody>
      </p:sp>
      <p:cxnSp>
        <p:nvCxnSpPr>
          <p:cNvPr id="19" name="Straight Arrow Connector 18">
            <a:extLst>
              <a:ext uri="{FF2B5EF4-FFF2-40B4-BE49-F238E27FC236}">
                <a16:creationId xmlns:a16="http://schemas.microsoft.com/office/drawing/2014/main" id="{F0944478-8E1E-46BE-A403-EBBF0E9614E7}"/>
              </a:ext>
            </a:extLst>
          </p:cNvPr>
          <p:cNvCxnSpPr>
            <a:cxnSpLocks/>
          </p:cNvCxnSpPr>
          <p:nvPr/>
        </p:nvCxnSpPr>
        <p:spPr>
          <a:xfrm flipV="1">
            <a:off x="2867025" y="3715584"/>
            <a:ext cx="5251659" cy="860485"/>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BCC37FA-8C99-48D0-B007-B7956DEE3862}"/>
              </a:ext>
            </a:extLst>
          </p:cNvPr>
          <p:cNvSpPr txBox="1"/>
          <p:nvPr/>
        </p:nvSpPr>
        <p:spPr>
          <a:xfrm>
            <a:off x="3088191" y="4884804"/>
            <a:ext cx="1460656" cy="923330"/>
          </a:xfrm>
          <a:prstGeom prst="rect">
            <a:avLst/>
          </a:prstGeom>
          <a:noFill/>
        </p:spPr>
        <p:txBody>
          <a:bodyPr wrap="none" rtlCol="0">
            <a:spAutoFit/>
          </a:bodyPr>
          <a:lstStyle/>
          <a:p>
            <a:r>
              <a:rPr lang="en-US" dirty="0"/>
              <a:t>85x85x85</a:t>
            </a:r>
          </a:p>
          <a:p>
            <a:r>
              <a:rPr lang="en-US" dirty="0"/>
              <a:t>0101 0101</a:t>
            </a:r>
          </a:p>
          <a:p>
            <a:r>
              <a:rPr lang="en-US" dirty="0"/>
              <a:t>1100 1100 01</a:t>
            </a:r>
          </a:p>
        </p:txBody>
      </p:sp>
      <p:cxnSp>
        <p:nvCxnSpPr>
          <p:cNvPr id="23" name="Straight Arrow Connector 22">
            <a:extLst>
              <a:ext uri="{FF2B5EF4-FFF2-40B4-BE49-F238E27FC236}">
                <a16:creationId xmlns:a16="http://schemas.microsoft.com/office/drawing/2014/main" id="{860630B1-8852-4BCB-A9D6-B7D7CA9CF3D2}"/>
              </a:ext>
            </a:extLst>
          </p:cNvPr>
          <p:cNvCxnSpPr>
            <a:cxnSpLocks/>
          </p:cNvCxnSpPr>
          <p:nvPr/>
        </p:nvCxnSpPr>
        <p:spPr>
          <a:xfrm flipV="1">
            <a:off x="4144693" y="4576070"/>
            <a:ext cx="3973991" cy="534878"/>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7247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7A25B3-CFA9-4D08-89F5-2F8474DE7C2A}"/>
              </a:ext>
            </a:extLst>
          </p:cNvPr>
          <p:cNvPicPr>
            <a:picLocks noChangeAspect="1"/>
          </p:cNvPicPr>
          <p:nvPr/>
        </p:nvPicPr>
        <p:blipFill rotWithShape="1">
          <a:blip r:embed="rId2"/>
          <a:srcRect l="31529" t="15087" r="27184" b="42027"/>
          <a:stretch/>
        </p:blipFill>
        <p:spPr>
          <a:xfrm>
            <a:off x="5133143" y="1685750"/>
            <a:ext cx="7058857" cy="3933999"/>
          </a:xfrm>
          <a:prstGeom prst="rect">
            <a:avLst/>
          </a:prstGeom>
        </p:spPr>
      </p:pic>
      <p:sp>
        <p:nvSpPr>
          <p:cNvPr id="3" name="TextBox 2">
            <a:extLst>
              <a:ext uri="{FF2B5EF4-FFF2-40B4-BE49-F238E27FC236}">
                <a16:creationId xmlns:a16="http://schemas.microsoft.com/office/drawing/2014/main" id="{68F372D9-980C-49C0-9CA5-01DAD6007C73}"/>
              </a:ext>
            </a:extLst>
          </p:cNvPr>
          <p:cNvSpPr txBox="1"/>
          <p:nvPr/>
        </p:nvSpPr>
        <p:spPr>
          <a:xfrm>
            <a:off x="3397003" y="212509"/>
            <a:ext cx="5731634" cy="369332"/>
          </a:xfrm>
          <a:prstGeom prst="rect">
            <a:avLst/>
          </a:prstGeom>
          <a:noFill/>
        </p:spPr>
        <p:txBody>
          <a:bodyPr wrap="none" rtlCol="0">
            <a:spAutoFit/>
          </a:bodyPr>
          <a:lstStyle/>
          <a:p>
            <a:r>
              <a:rPr lang="en-US" dirty="0"/>
              <a:t>Laptop that has Only VGA Capability (1366x768 Resolution)</a:t>
            </a:r>
          </a:p>
        </p:txBody>
      </p:sp>
      <p:pic>
        <p:nvPicPr>
          <p:cNvPr id="4" name="Picture 3">
            <a:extLst>
              <a:ext uri="{FF2B5EF4-FFF2-40B4-BE49-F238E27FC236}">
                <a16:creationId xmlns:a16="http://schemas.microsoft.com/office/drawing/2014/main" id="{D430BA0F-6D59-4E44-9D15-2DD5FD57C05C}"/>
              </a:ext>
            </a:extLst>
          </p:cNvPr>
          <p:cNvPicPr>
            <a:picLocks noChangeAspect="1"/>
          </p:cNvPicPr>
          <p:nvPr/>
        </p:nvPicPr>
        <p:blipFill rotWithShape="1">
          <a:blip r:embed="rId3"/>
          <a:srcRect l="23592" t="22517" r="9126" b="6168"/>
          <a:stretch/>
        </p:blipFill>
        <p:spPr>
          <a:xfrm>
            <a:off x="38100" y="1333314"/>
            <a:ext cx="4953001" cy="2841007"/>
          </a:xfrm>
          <a:prstGeom prst="rect">
            <a:avLst/>
          </a:prstGeom>
        </p:spPr>
      </p:pic>
      <p:sp>
        <p:nvSpPr>
          <p:cNvPr id="5" name="TextBox 4">
            <a:extLst>
              <a:ext uri="{FF2B5EF4-FFF2-40B4-BE49-F238E27FC236}">
                <a16:creationId xmlns:a16="http://schemas.microsoft.com/office/drawing/2014/main" id="{AEFB44B8-B4C0-41F2-9A95-AB575C0AD7CF}"/>
              </a:ext>
            </a:extLst>
          </p:cNvPr>
          <p:cNvSpPr txBox="1"/>
          <p:nvPr/>
        </p:nvSpPr>
        <p:spPr>
          <a:xfrm>
            <a:off x="9484958" y="581841"/>
            <a:ext cx="1068498" cy="369332"/>
          </a:xfrm>
          <a:prstGeom prst="rect">
            <a:avLst/>
          </a:prstGeom>
          <a:noFill/>
        </p:spPr>
        <p:txBody>
          <a:bodyPr wrap="none" rtlCol="0">
            <a:spAutoFit/>
          </a:bodyPr>
          <a:lstStyle/>
          <a:p>
            <a:r>
              <a:rPr lang="en-US" dirty="0"/>
              <a:t>50% Gray</a:t>
            </a:r>
          </a:p>
        </p:txBody>
      </p:sp>
      <p:cxnSp>
        <p:nvCxnSpPr>
          <p:cNvPr id="6" name="Straight Arrow Connector 5">
            <a:extLst>
              <a:ext uri="{FF2B5EF4-FFF2-40B4-BE49-F238E27FC236}">
                <a16:creationId xmlns:a16="http://schemas.microsoft.com/office/drawing/2014/main" id="{5A28B592-CF0B-497B-BF03-F777E95504B6}"/>
              </a:ext>
            </a:extLst>
          </p:cNvPr>
          <p:cNvCxnSpPr>
            <a:cxnSpLocks/>
          </p:cNvCxnSpPr>
          <p:nvPr/>
        </p:nvCxnSpPr>
        <p:spPr>
          <a:xfrm>
            <a:off x="10088640" y="1077716"/>
            <a:ext cx="464816" cy="953959"/>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9218B44-D4C1-492F-920F-D358671B0234}"/>
              </a:ext>
            </a:extLst>
          </p:cNvPr>
          <p:cNvSpPr txBox="1"/>
          <p:nvPr/>
        </p:nvSpPr>
        <p:spPr>
          <a:xfrm>
            <a:off x="7949821" y="820543"/>
            <a:ext cx="675185" cy="369332"/>
          </a:xfrm>
          <a:prstGeom prst="rect">
            <a:avLst/>
          </a:prstGeom>
          <a:noFill/>
        </p:spPr>
        <p:txBody>
          <a:bodyPr wrap="none" rtlCol="0">
            <a:spAutoFit/>
          </a:bodyPr>
          <a:lstStyle/>
          <a:p>
            <a:r>
              <a:rPr lang="en-US" dirty="0"/>
              <a:t>Black</a:t>
            </a:r>
          </a:p>
        </p:txBody>
      </p:sp>
      <p:cxnSp>
        <p:nvCxnSpPr>
          <p:cNvPr id="8" name="Straight Arrow Connector 7">
            <a:extLst>
              <a:ext uri="{FF2B5EF4-FFF2-40B4-BE49-F238E27FC236}">
                <a16:creationId xmlns:a16="http://schemas.microsoft.com/office/drawing/2014/main" id="{879CD802-CE6E-455B-92B5-C9D5EBA8929E}"/>
              </a:ext>
            </a:extLst>
          </p:cNvPr>
          <p:cNvCxnSpPr>
            <a:cxnSpLocks/>
          </p:cNvCxnSpPr>
          <p:nvPr/>
        </p:nvCxnSpPr>
        <p:spPr>
          <a:xfrm>
            <a:off x="6919683" y="1227698"/>
            <a:ext cx="913302" cy="886852"/>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C46C105-77DA-4B46-B662-BD4EA1EED675}"/>
              </a:ext>
            </a:extLst>
          </p:cNvPr>
          <p:cNvSpPr txBox="1"/>
          <p:nvPr/>
        </p:nvSpPr>
        <p:spPr>
          <a:xfrm>
            <a:off x="6406936" y="937508"/>
            <a:ext cx="754437" cy="369332"/>
          </a:xfrm>
          <a:prstGeom prst="rect">
            <a:avLst/>
          </a:prstGeom>
          <a:noFill/>
        </p:spPr>
        <p:txBody>
          <a:bodyPr wrap="none" rtlCol="0">
            <a:spAutoFit/>
          </a:bodyPr>
          <a:lstStyle/>
          <a:p>
            <a:r>
              <a:rPr lang="en-US" dirty="0"/>
              <a:t>White</a:t>
            </a:r>
          </a:p>
        </p:txBody>
      </p:sp>
      <p:cxnSp>
        <p:nvCxnSpPr>
          <p:cNvPr id="10" name="Straight Arrow Connector 9">
            <a:extLst>
              <a:ext uri="{FF2B5EF4-FFF2-40B4-BE49-F238E27FC236}">
                <a16:creationId xmlns:a16="http://schemas.microsoft.com/office/drawing/2014/main" id="{F6455330-18E4-4C24-880B-5E872CD2F055}"/>
              </a:ext>
            </a:extLst>
          </p:cNvPr>
          <p:cNvCxnSpPr>
            <a:cxnSpLocks/>
          </p:cNvCxnSpPr>
          <p:nvPr/>
        </p:nvCxnSpPr>
        <p:spPr>
          <a:xfrm flipH="1">
            <a:off x="7975027" y="1122174"/>
            <a:ext cx="319522" cy="1660658"/>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2824D95-1C81-4AAF-806F-43F3DC03AEEB}"/>
              </a:ext>
            </a:extLst>
          </p:cNvPr>
          <p:cNvSpPr txBox="1"/>
          <p:nvPr/>
        </p:nvSpPr>
        <p:spPr>
          <a:xfrm>
            <a:off x="2001042" y="5939740"/>
            <a:ext cx="1917704" cy="369332"/>
          </a:xfrm>
          <a:prstGeom prst="rect">
            <a:avLst/>
          </a:prstGeom>
          <a:noFill/>
        </p:spPr>
        <p:txBody>
          <a:bodyPr wrap="none" rtlCol="0">
            <a:spAutoFit/>
          </a:bodyPr>
          <a:lstStyle/>
          <a:p>
            <a:r>
              <a:rPr lang="en-US" dirty="0"/>
              <a:t>White Background</a:t>
            </a:r>
          </a:p>
        </p:txBody>
      </p:sp>
      <p:cxnSp>
        <p:nvCxnSpPr>
          <p:cNvPr id="13" name="Straight Arrow Connector 12">
            <a:extLst>
              <a:ext uri="{FF2B5EF4-FFF2-40B4-BE49-F238E27FC236}">
                <a16:creationId xmlns:a16="http://schemas.microsoft.com/office/drawing/2014/main" id="{C4D00FF7-02AA-4253-AFED-CF108B42EB2B}"/>
              </a:ext>
            </a:extLst>
          </p:cNvPr>
          <p:cNvCxnSpPr>
            <a:cxnSpLocks/>
          </p:cNvCxnSpPr>
          <p:nvPr/>
        </p:nvCxnSpPr>
        <p:spPr>
          <a:xfrm flipV="1">
            <a:off x="3903580" y="5181330"/>
            <a:ext cx="2242698" cy="943076"/>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F674E42-1A2A-4028-A6EF-D1E42C855BCA}"/>
              </a:ext>
            </a:extLst>
          </p:cNvPr>
          <p:cNvSpPr txBox="1"/>
          <p:nvPr/>
        </p:nvSpPr>
        <p:spPr>
          <a:xfrm>
            <a:off x="1264109" y="4258000"/>
            <a:ext cx="1460656" cy="923330"/>
          </a:xfrm>
          <a:prstGeom prst="rect">
            <a:avLst/>
          </a:prstGeom>
          <a:noFill/>
        </p:spPr>
        <p:txBody>
          <a:bodyPr wrap="none" rtlCol="0">
            <a:spAutoFit/>
          </a:bodyPr>
          <a:lstStyle/>
          <a:p>
            <a:r>
              <a:rPr lang="en-US" dirty="0"/>
              <a:t>170x170x170</a:t>
            </a:r>
          </a:p>
          <a:p>
            <a:r>
              <a:rPr lang="en-US" dirty="0"/>
              <a:t>1010 1010</a:t>
            </a:r>
          </a:p>
          <a:p>
            <a:r>
              <a:rPr lang="en-US" dirty="0"/>
              <a:t>1100 1100 10</a:t>
            </a:r>
          </a:p>
        </p:txBody>
      </p:sp>
      <p:cxnSp>
        <p:nvCxnSpPr>
          <p:cNvPr id="15" name="Straight Arrow Connector 14">
            <a:extLst>
              <a:ext uri="{FF2B5EF4-FFF2-40B4-BE49-F238E27FC236}">
                <a16:creationId xmlns:a16="http://schemas.microsoft.com/office/drawing/2014/main" id="{54F4B335-D2B1-4D1E-80FE-66911F9D43E8}"/>
              </a:ext>
            </a:extLst>
          </p:cNvPr>
          <p:cNvCxnSpPr>
            <a:cxnSpLocks/>
          </p:cNvCxnSpPr>
          <p:nvPr/>
        </p:nvCxnSpPr>
        <p:spPr>
          <a:xfrm flipV="1">
            <a:off x="2641078" y="3601300"/>
            <a:ext cx="5251659" cy="860485"/>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86A6C28-E92B-4462-BB98-B2C1BC0AEC6A}"/>
              </a:ext>
            </a:extLst>
          </p:cNvPr>
          <p:cNvSpPr txBox="1"/>
          <p:nvPr/>
        </p:nvSpPr>
        <p:spPr>
          <a:xfrm>
            <a:off x="2862244" y="4770520"/>
            <a:ext cx="1460656" cy="923330"/>
          </a:xfrm>
          <a:prstGeom prst="rect">
            <a:avLst/>
          </a:prstGeom>
          <a:noFill/>
        </p:spPr>
        <p:txBody>
          <a:bodyPr wrap="none" rtlCol="0">
            <a:spAutoFit/>
          </a:bodyPr>
          <a:lstStyle/>
          <a:p>
            <a:r>
              <a:rPr lang="en-US" dirty="0"/>
              <a:t>85x85x85</a:t>
            </a:r>
          </a:p>
          <a:p>
            <a:r>
              <a:rPr lang="en-US" dirty="0"/>
              <a:t>0101 0101</a:t>
            </a:r>
          </a:p>
          <a:p>
            <a:r>
              <a:rPr lang="en-US" dirty="0"/>
              <a:t>1100 1100 01</a:t>
            </a:r>
          </a:p>
        </p:txBody>
      </p:sp>
      <p:cxnSp>
        <p:nvCxnSpPr>
          <p:cNvPr id="17" name="Straight Arrow Connector 16">
            <a:extLst>
              <a:ext uri="{FF2B5EF4-FFF2-40B4-BE49-F238E27FC236}">
                <a16:creationId xmlns:a16="http://schemas.microsoft.com/office/drawing/2014/main" id="{1FCB58E8-F8DC-4951-A915-451D124379A3}"/>
              </a:ext>
            </a:extLst>
          </p:cNvPr>
          <p:cNvCxnSpPr>
            <a:cxnSpLocks/>
          </p:cNvCxnSpPr>
          <p:nvPr/>
        </p:nvCxnSpPr>
        <p:spPr>
          <a:xfrm flipV="1">
            <a:off x="3918746" y="4461786"/>
            <a:ext cx="3973991" cy="534878"/>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2763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57B0-D9C5-4B76-943A-62B221D86311}"/>
              </a:ext>
            </a:extLst>
          </p:cNvPr>
          <p:cNvSpPr>
            <a:spLocks noGrp="1"/>
          </p:cNvSpPr>
          <p:nvPr>
            <p:ph type="title"/>
          </p:nvPr>
        </p:nvSpPr>
        <p:spPr/>
        <p:txBody>
          <a:bodyPr/>
          <a:lstStyle/>
          <a:p>
            <a:pPr algn="ctr"/>
            <a:r>
              <a:rPr lang="en-US" dirty="0">
                <a:latin typeface="+mn-lt"/>
              </a:rPr>
              <a:t>Dutch Computer Researcher:</a:t>
            </a:r>
            <a:br>
              <a:rPr lang="en-US" dirty="0">
                <a:latin typeface="+mn-lt"/>
              </a:rPr>
            </a:br>
            <a:r>
              <a:rPr lang="en-US" dirty="0">
                <a:latin typeface="+mn-lt"/>
              </a:rPr>
              <a:t>Wim van Eck</a:t>
            </a:r>
          </a:p>
        </p:txBody>
      </p:sp>
      <p:sp>
        <p:nvSpPr>
          <p:cNvPr id="3" name="Content Placeholder 2">
            <a:extLst>
              <a:ext uri="{FF2B5EF4-FFF2-40B4-BE49-F238E27FC236}">
                <a16:creationId xmlns:a16="http://schemas.microsoft.com/office/drawing/2014/main" id="{0138DBBA-A7B5-4834-82FD-BEA28A0BCD51}"/>
              </a:ext>
            </a:extLst>
          </p:cNvPr>
          <p:cNvSpPr>
            <a:spLocks noGrp="1"/>
          </p:cNvSpPr>
          <p:nvPr>
            <p:ph idx="1"/>
          </p:nvPr>
        </p:nvSpPr>
        <p:spPr/>
        <p:txBody>
          <a:bodyPr>
            <a:normAutofit/>
          </a:bodyPr>
          <a:lstStyle/>
          <a:p>
            <a:r>
              <a:rPr lang="en-US" dirty="0"/>
              <a:t> In a 1985 paper, van Eck demonstrated that the screen content of a video display unit could be reconstructed at a distance by using low-cost home built equipment: a TV set whose sync pulse generators were replaced by manually controlled oscillators. </a:t>
            </a:r>
          </a:p>
          <a:p>
            <a:r>
              <a:rPr lang="en-US" dirty="0"/>
              <a:t>Originally found on CRT devices, but virtually all displays including LCD/LED flat panels and video signals on video cables can be </a:t>
            </a:r>
            <a:r>
              <a:rPr lang="en-US" dirty="0" err="1"/>
              <a:t>rastered</a:t>
            </a:r>
            <a:r>
              <a:rPr lang="en-US" dirty="0"/>
              <a:t>.</a:t>
            </a:r>
          </a:p>
          <a:p>
            <a:r>
              <a:rPr lang="en-US" dirty="0"/>
              <a:t>The repetitive signals can be heavily averaged to improve the S/N ratio (although it can be tricky to synchronize the frames.)</a:t>
            </a:r>
          </a:p>
          <a:p>
            <a:r>
              <a:rPr lang="en-US" dirty="0"/>
              <a:t>S/N improvement for 100 frames of a steady image:</a:t>
            </a:r>
          </a:p>
          <a:p>
            <a:pPr marL="457200" lvl="1" indent="0">
              <a:buNone/>
            </a:pPr>
            <a:r>
              <a:rPr lang="en-US" dirty="0"/>
              <a:t> 10*log(100 frames) = 20 dB</a:t>
            </a:r>
          </a:p>
        </p:txBody>
      </p:sp>
    </p:spTree>
    <p:extLst>
      <p:ext uri="{BB962C8B-B14F-4D97-AF65-F5344CB8AC3E}">
        <p14:creationId xmlns:p14="http://schemas.microsoft.com/office/powerpoint/2010/main" val="1893842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F62C58-8786-4676-B88C-5BE5D8647CB0}"/>
              </a:ext>
            </a:extLst>
          </p:cNvPr>
          <p:cNvSpPr txBox="1"/>
          <p:nvPr/>
        </p:nvSpPr>
        <p:spPr>
          <a:xfrm>
            <a:off x="521489" y="1232933"/>
            <a:ext cx="8263224" cy="4154984"/>
          </a:xfrm>
          <a:prstGeom prst="rect">
            <a:avLst/>
          </a:prstGeom>
          <a:noFill/>
        </p:spPr>
        <p:txBody>
          <a:bodyPr wrap="none" rtlCol="0">
            <a:spAutoFit/>
          </a:bodyPr>
          <a:lstStyle/>
          <a:p>
            <a:pPr algn="ctr"/>
            <a:r>
              <a:rPr lang="en-US" sz="6600" b="1" dirty="0">
                <a:solidFill>
                  <a:srgbClr val="555555"/>
                </a:solidFill>
              </a:rPr>
              <a:t>85 Text on White</a:t>
            </a:r>
          </a:p>
          <a:p>
            <a:pPr algn="ctr"/>
            <a:r>
              <a:rPr lang="en-US" sz="6600" b="1" dirty="0">
                <a:solidFill>
                  <a:srgbClr val="AAAAAA"/>
                </a:solidFill>
              </a:rPr>
              <a:t>170 Text on White</a:t>
            </a:r>
          </a:p>
          <a:p>
            <a:pPr algn="ctr"/>
            <a:r>
              <a:rPr lang="en-US" sz="6600" b="1" dirty="0">
                <a:solidFill>
                  <a:srgbClr val="D9D9D9"/>
                </a:solidFill>
              </a:rPr>
              <a:t>217 Text on White VGA</a:t>
            </a:r>
          </a:p>
          <a:p>
            <a:pPr algn="ctr"/>
            <a:r>
              <a:rPr lang="en-US" sz="6600" b="1" dirty="0">
                <a:solidFill>
                  <a:srgbClr val="404040"/>
                </a:solidFill>
              </a:rPr>
              <a:t>64 Text on White DVI</a:t>
            </a:r>
          </a:p>
        </p:txBody>
      </p:sp>
      <p:sp>
        <p:nvSpPr>
          <p:cNvPr id="3" name="TextBox 2">
            <a:extLst>
              <a:ext uri="{FF2B5EF4-FFF2-40B4-BE49-F238E27FC236}">
                <a16:creationId xmlns:a16="http://schemas.microsoft.com/office/drawing/2014/main" id="{1428F682-0D51-462E-AF0A-54B2566C5C67}"/>
              </a:ext>
            </a:extLst>
          </p:cNvPr>
          <p:cNvSpPr txBox="1"/>
          <p:nvPr/>
        </p:nvSpPr>
        <p:spPr>
          <a:xfrm>
            <a:off x="1235887" y="130176"/>
            <a:ext cx="9720225" cy="369332"/>
          </a:xfrm>
          <a:prstGeom prst="rect">
            <a:avLst/>
          </a:prstGeom>
          <a:noFill/>
        </p:spPr>
        <p:txBody>
          <a:bodyPr wrap="none" rtlCol="0">
            <a:spAutoFit/>
          </a:bodyPr>
          <a:lstStyle/>
          <a:p>
            <a:r>
              <a:rPr lang="en-US" dirty="0"/>
              <a:t>New Test Pattern to Create Highest Contrast Between No Transitions (White) and Maximum Transitions</a:t>
            </a:r>
          </a:p>
        </p:txBody>
      </p:sp>
      <p:pic>
        <p:nvPicPr>
          <p:cNvPr id="4" name="Picture 3">
            <a:extLst>
              <a:ext uri="{FF2B5EF4-FFF2-40B4-BE49-F238E27FC236}">
                <a16:creationId xmlns:a16="http://schemas.microsoft.com/office/drawing/2014/main" id="{2362D81D-83E6-4532-8847-581B893A1D83}"/>
              </a:ext>
            </a:extLst>
          </p:cNvPr>
          <p:cNvPicPr>
            <a:picLocks noChangeAspect="1"/>
          </p:cNvPicPr>
          <p:nvPr/>
        </p:nvPicPr>
        <p:blipFill>
          <a:blip r:embed="rId2"/>
          <a:stretch>
            <a:fillRect/>
          </a:stretch>
        </p:blipFill>
        <p:spPr>
          <a:xfrm>
            <a:off x="9319434" y="985837"/>
            <a:ext cx="2624915" cy="3033713"/>
          </a:xfrm>
          <a:prstGeom prst="rect">
            <a:avLst/>
          </a:prstGeom>
        </p:spPr>
      </p:pic>
      <p:cxnSp>
        <p:nvCxnSpPr>
          <p:cNvPr id="6" name="Straight Arrow Connector 5">
            <a:extLst>
              <a:ext uri="{FF2B5EF4-FFF2-40B4-BE49-F238E27FC236}">
                <a16:creationId xmlns:a16="http://schemas.microsoft.com/office/drawing/2014/main" id="{481F308C-473E-4EFF-8667-22B7FEAA4763}"/>
              </a:ext>
            </a:extLst>
          </p:cNvPr>
          <p:cNvCxnSpPr/>
          <p:nvPr/>
        </p:nvCxnSpPr>
        <p:spPr>
          <a:xfrm flipH="1" flipV="1">
            <a:off x="7667625" y="1905000"/>
            <a:ext cx="1743075" cy="1400175"/>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02509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F62C58-8786-4676-B88C-5BE5D8647CB0}"/>
              </a:ext>
            </a:extLst>
          </p:cNvPr>
          <p:cNvSpPr txBox="1"/>
          <p:nvPr/>
        </p:nvSpPr>
        <p:spPr>
          <a:xfrm>
            <a:off x="132633" y="499508"/>
            <a:ext cx="11936537" cy="6001643"/>
          </a:xfrm>
          <a:prstGeom prst="rect">
            <a:avLst/>
          </a:prstGeom>
          <a:noFill/>
        </p:spPr>
        <p:txBody>
          <a:bodyPr wrap="none" rtlCol="0">
            <a:spAutoFit/>
          </a:bodyPr>
          <a:lstStyle/>
          <a:p>
            <a:pPr algn="ctr"/>
            <a:r>
              <a:rPr lang="en-US" sz="9600" b="1" dirty="0">
                <a:solidFill>
                  <a:srgbClr val="555555"/>
                </a:solidFill>
              </a:rPr>
              <a:t>85 Text on White</a:t>
            </a:r>
          </a:p>
          <a:p>
            <a:pPr algn="ctr"/>
            <a:r>
              <a:rPr lang="en-US" sz="9600" b="1" dirty="0">
                <a:solidFill>
                  <a:srgbClr val="AAAAAA"/>
                </a:solidFill>
              </a:rPr>
              <a:t>170 Text on White</a:t>
            </a:r>
          </a:p>
          <a:p>
            <a:pPr algn="ctr"/>
            <a:r>
              <a:rPr lang="en-US" sz="9600" b="1" dirty="0">
                <a:solidFill>
                  <a:srgbClr val="D9D9D9"/>
                </a:solidFill>
              </a:rPr>
              <a:t>217 Text on White VGA</a:t>
            </a:r>
          </a:p>
          <a:p>
            <a:pPr algn="ctr"/>
            <a:r>
              <a:rPr lang="en-US" sz="9600" b="1" dirty="0">
                <a:solidFill>
                  <a:srgbClr val="404040"/>
                </a:solidFill>
              </a:rPr>
              <a:t>64 Text on White DVI</a:t>
            </a:r>
          </a:p>
        </p:txBody>
      </p:sp>
      <p:sp>
        <p:nvSpPr>
          <p:cNvPr id="3" name="TextBox 2">
            <a:extLst>
              <a:ext uri="{FF2B5EF4-FFF2-40B4-BE49-F238E27FC236}">
                <a16:creationId xmlns:a16="http://schemas.microsoft.com/office/drawing/2014/main" id="{1428F682-0D51-462E-AF0A-54B2566C5C67}"/>
              </a:ext>
            </a:extLst>
          </p:cNvPr>
          <p:cNvSpPr txBox="1"/>
          <p:nvPr/>
        </p:nvSpPr>
        <p:spPr>
          <a:xfrm>
            <a:off x="1235887" y="130176"/>
            <a:ext cx="9720225" cy="369332"/>
          </a:xfrm>
          <a:prstGeom prst="rect">
            <a:avLst/>
          </a:prstGeom>
          <a:noFill/>
        </p:spPr>
        <p:txBody>
          <a:bodyPr wrap="none" rtlCol="0">
            <a:spAutoFit/>
          </a:bodyPr>
          <a:lstStyle/>
          <a:p>
            <a:r>
              <a:rPr lang="en-US" dirty="0"/>
              <a:t>New Test Pattern to Create Highest Contrast Between No Transitions (White) and Maximum Transitions</a:t>
            </a:r>
          </a:p>
        </p:txBody>
      </p:sp>
    </p:spTree>
    <p:extLst>
      <p:ext uri="{BB962C8B-B14F-4D97-AF65-F5344CB8AC3E}">
        <p14:creationId xmlns:p14="http://schemas.microsoft.com/office/powerpoint/2010/main" val="3545993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D2CDCC-5C67-4343-8A17-17FBAE92C20F}"/>
              </a:ext>
            </a:extLst>
          </p:cNvPr>
          <p:cNvPicPr>
            <a:picLocks noChangeAspect="1"/>
          </p:cNvPicPr>
          <p:nvPr/>
        </p:nvPicPr>
        <p:blipFill rotWithShape="1">
          <a:blip r:embed="rId2"/>
          <a:srcRect l="32986" t="42502" r="28277" b="16784"/>
          <a:stretch/>
        </p:blipFill>
        <p:spPr>
          <a:xfrm>
            <a:off x="5303551" y="1619250"/>
            <a:ext cx="6888449" cy="3884465"/>
          </a:xfrm>
          <a:prstGeom prst="rect">
            <a:avLst/>
          </a:prstGeom>
        </p:spPr>
      </p:pic>
      <p:sp>
        <p:nvSpPr>
          <p:cNvPr id="4" name="TextBox 3">
            <a:extLst>
              <a:ext uri="{FF2B5EF4-FFF2-40B4-BE49-F238E27FC236}">
                <a16:creationId xmlns:a16="http://schemas.microsoft.com/office/drawing/2014/main" id="{DA7AC102-4D57-4651-BB16-711A20A93003}"/>
              </a:ext>
            </a:extLst>
          </p:cNvPr>
          <p:cNvSpPr txBox="1"/>
          <p:nvPr/>
        </p:nvSpPr>
        <p:spPr>
          <a:xfrm>
            <a:off x="6533964" y="5760725"/>
            <a:ext cx="2731069" cy="923330"/>
          </a:xfrm>
          <a:prstGeom prst="rect">
            <a:avLst/>
          </a:prstGeom>
          <a:noFill/>
        </p:spPr>
        <p:txBody>
          <a:bodyPr wrap="none" rtlCol="0">
            <a:spAutoFit/>
          </a:bodyPr>
          <a:lstStyle/>
          <a:p>
            <a:r>
              <a:rPr lang="en-US" dirty="0"/>
              <a:t>64 Text on White (Invisible)</a:t>
            </a:r>
          </a:p>
          <a:p>
            <a:r>
              <a:rPr lang="en-US" dirty="0"/>
              <a:t>64x64x64</a:t>
            </a:r>
          </a:p>
          <a:p>
            <a:r>
              <a:rPr lang="en-US" dirty="0"/>
              <a:t>0100 0000</a:t>
            </a:r>
          </a:p>
        </p:txBody>
      </p:sp>
      <p:cxnSp>
        <p:nvCxnSpPr>
          <p:cNvPr id="7" name="Straight Arrow Connector 6">
            <a:extLst>
              <a:ext uri="{FF2B5EF4-FFF2-40B4-BE49-F238E27FC236}">
                <a16:creationId xmlns:a16="http://schemas.microsoft.com/office/drawing/2014/main" id="{54993B1C-21F4-4120-8568-01968BF9A642}"/>
              </a:ext>
            </a:extLst>
          </p:cNvPr>
          <p:cNvCxnSpPr>
            <a:cxnSpLocks/>
          </p:cNvCxnSpPr>
          <p:nvPr/>
        </p:nvCxnSpPr>
        <p:spPr>
          <a:xfrm flipV="1">
            <a:off x="6533964" y="5057775"/>
            <a:ext cx="600261" cy="838201"/>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630DCE0-F0D7-467D-B855-306508EA56AF}"/>
              </a:ext>
            </a:extLst>
          </p:cNvPr>
          <p:cNvSpPr txBox="1"/>
          <p:nvPr/>
        </p:nvSpPr>
        <p:spPr>
          <a:xfrm>
            <a:off x="3347592" y="335040"/>
            <a:ext cx="7789440" cy="954107"/>
          </a:xfrm>
          <a:prstGeom prst="rect">
            <a:avLst/>
          </a:prstGeom>
          <a:noFill/>
        </p:spPr>
        <p:txBody>
          <a:bodyPr wrap="none" rtlCol="0">
            <a:spAutoFit/>
          </a:bodyPr>
          <a:lstStyle/>
          <a:p>
            <a:r>
              <a:rPr lang="en-US" sz="2800" dirty="0"/>
              <a:t>Laptop with VGA Only  1366 x 768, HSR = 46,806 Hz.</a:t>
            </a:r>
          </a:p>
          <a:p>
            <a:r>
              <a:rPr lang="en-US" sz="2800" dirty="0"/>
              <a:t>With New Test Pattern</a:t>
            </a:r>
          </a:p>
        </p:txBody>
      </p:sp>
      <p:pic>
        <p:nvPicPr>
          <p:cNvPr id="11" name="Picture 10">
            <a:extLst>
              <a:ext uri="{FF2B5EF4-FFF2-40B4-BE49-F238E27FC236}">
                <a16:creationId xmlns:a16="http://schemas.microsoft.com/office/drawing/2014/main" id="{EB6C5E11-7B37-4C1F-AF84-1CC002B9A8CA}"/>
              </a:ext>
            </a:extLst>
          </p:cNvPr>
          <p:cNvPicPr>
            <a:picLocks noChangeAspect="1"/>
          </p:cNvPicPr>
          <p:nvPr/>
        </p:nvPicPr>
        <p:blipFill rotWithShape="1">
          <a:blip r:embed="rId3"/>
          <a:srcRect l="12656" t="20260" r="19687" b="9143"/>
          <a:stretch/>
        </p:blipFill>
        <p:spPr>
          <a:xfrm>
            <a:off x="158272" y="2001035"/>
            <a:ext cx="5057777" cy="2855929"/>
          </a:xfrm>
          <a:prstGeom prst="rect">
            <a:avLst/>
          </a:prstGeom>
        </p:spPr>
      </p:pic>
      <p:sp>
        <p:nvSpPr>
          <p:cNvPr id="13" name="TextBox 12">
            <a:extLst>
              <a:ext uri="{FF2B5EF4-FFF2-40B4-BE49-F238E27FC236}">
                <a16:creationId xmlns:a16="http://schemas.microsoft.com/office/drawing/2014/main" id="{43BF771E-0CB3-49E4-91D8-2BFBFE17331C}"/>
              </a:ext>
            </a:extLst>
          </p:cNvPr>
          <p:cNvSpPr txBox="1"/>
          <p:nvPr/>
        </p:nvSpPr>
        <p:spPr>
          <a:xfrm>
            <a:off x="7899498" y="1247775"/>
            <a:ext cx="1639808" cy="369332"/>
          </a:xfrm>
          <a:prstGeom prst="rect">
            <a:avLst/>
          </a:prstGeom>
          <a:noFill/>
        </p:spPr>
        <p:txBody>
          <a:bodyPr wrap="none" rtlCol="0">
            <a:spAutoFit/>
          </a:bodyPr>
          <a:lstStyle/>
          <a:p>
            <a:r>
              <a:rPr lang="en-US" dirty="0" err="1"/>
              <a:t>Rastered</a:t>
            </a:r>
            <a:r>
              <a:rPr lang="en-US" dirty="0"/>
              <a:t> Image</a:t>
            </a:r>
          </a:p>
        </p:txBody>
      </p:sp>
      <p:sp>
        <p:nvSpPr>
          <p:cNvPr id="14" name="TextBox 13">
            <a:extLst>
              <a:ext uri="{FF2B5EF4-FFF2-40B4-BE49-F238E27FC236}">
                <a16:creationId xmlns:a16="http://schemas.microsoft.com/office/drawing/2014/main" id="{7F0C7CE8-2FC2-4B42-AF6B-B1D8230BF854}"/>
              </a:ext>
            </a:extLst>
          </p:cNvPr>
          <p:cNvSpPr txBox="1"/>
          <p:nvPr/>
        </p:nvSpPr>
        <p:spPr>
          <a:xfrm>
            <a:off x="1550647" y="1460590"/>
            <a:ext cx="1296509" cy="369332"/>
          </a:xfrm>
          <a:prstGeom prst="rect">
            <a:avLst/>
          </a:prstGeom>
          <a:noFill/>
        </p:spPr>
        <p:txBody>
          <a:bodyPr wrap="none" rtlCol="0">
            <a:spAutoFit/>
          </a:bodyPr>
          <a:lstStyle/>
          <a:p>
            <a:r>
              <a:rPr lang="en-US" dirty="0"/>
              <a:t>Test Pattern</a:t>
            </a:r>
          </a:p>
        </p:txBody>
      </p:sp>
    </p:spTree>
    <p:extLst>
      <p:ext uri="{BB962C8B-B14F-4D97-AF65-F5344CB8AC3E}">
        <p14:creationId xmlns:p14="http://schemas.microsoft.com/office/powerpoint/2010/main" val="34641670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EA811C-1243-428F-997B-BBDB31175A55}"/>
              </a:ext>
            </a:extLst>
          </p:cNvPr>
          <p:cNvPicPr>
            <a:picLocks noChangeAspect="1"/>
          </p:cNvPicPr>
          <p:nvPr/>
        </p:nvPicPr>
        <p:blipFill rotWithShape="1">
          <a:blip r:embed="rId2"/>
          <a:srcRect t="13187" r="11820" b="6470"/>
          <a:stretch/>
        </p:blipFill>
        <p:spPr>
          <a:xfrm>
            <a:off x="568170" y="1376039"/>
            <a:ext cx="10750858" cy="5255581"/>
          </a:xfrm>
          <a:prstGeom prst="rect">
            <a:avLst/>
          </a:prstGeom>
        </p:spPr>
      </p:pic>
      <p:sp>
        <p:nvSpPr>
          <p:cNvPr id="3" name="TextBox 2">
            <a:extLst>
              <a:ext uri="{FF2B5EF4-FFF2-40B4-BE49-F238E27FC236}">
                <a16:creationId xmlns:a16="http://schemas.microsoft.com/office/drawing/2014/main" id="{B57C08AD-4E4E-4F89-A15A-5559619080AF}"/>
              </a:ext>
            </a:extLst>
          </p:cNvPr>
          <p:cNvSpPr txBox="1"/>
          <p:nvPr/>
        </p:nvSpPr>
        <p:spPr>
          <a:xfrm>
            <a:off x="1003528" y="409945"/>
            <a:ext cx="9880141" cy="646331"/>
          </a:xfrm>
          <a:prstGeom prst="rect">
            <a:avLst/>
          </a:prstGeom>
          <a:noFill/>
        </p:spPr>
        <p:txBody>
          <a:bodyPr wrap="none" rtlCol="0">
            <a:spAutoFit/>
          </a:bodyPr>
          <a:lstStyle/>
          <a:p>
            <a:r>
              <a:rPr lang="en-US" dirty="0"/>
              <a:t>Laptop VGA at 800x600, uses same 46,806 Hz HSR as used for 1366x768, 4</a:t>
            </a:r>
            <a:r>
              <a:rPr lang="en-US" baseline="30000" dirty="0"/>
              <a:t>th</a:t>
            </a:r>
            <a:r>
              <a:rPr lang="en-US" dirty="0"/>
              <a:t> line is 64 text on White DVI.</a:t>
            </a:r>
          </a:p>
          <a:p>
            <a:r>
              <a:rPr lang="en-US" dirty="0"/>
              <a:t>The laptop’s native image size is 1366x768.  The 800x600 is </a:t>
            </a:r>
            <a:r>
              <a:rPr lang="en-US" dirty="0" err="1"/>
              <a:t>upsampled</a:t>
            </a:r>
            <a:r>
              <a:rPr lang="en-US" dirty="0"/>
              <a:t> to 1366x768.</a:t>
            </a:r>
          </a:p>
        </p:txBody>
      </p:sp>
    </p:spTree>
    <p:extLst>
      <p:ext uri="{BB962C8B-B14F-4D97-AF65-F5344CB8AC3E}">
        <p14:creationId xmlns:p14="http://schemas.microsoft.com/office/powerpoint/2010/main" val="5672104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5107C7-4FA1-4F1E-A074-0D8FFD76D214}"/>
              </a:ext>
            </a:extLst>
          </p:cNvPr>
          <p:cNvPicPr>
            <a:picLocks noChangeAspect="1"/>
          </p:cNvPicPr>
          <p:nvPr/>
        </p:nvPicPr>
        <p:blipFill rotWithShape="1">
          <a:blip r:embed="rId2"/>
          <a:srcRect l="29781" t="21737" r="12403" b="5316"/>
          <a:stretch/>
        </p:blipFill>
        <p:spPr>
          <a:xfrm>
            <a:off x="4691747" y="1704472"/>
            <a:ext cx="7385953" cy="4999926"/>
          </a:xfrm>
          <a:prstGeom prst="rect">
            <a:avLst/>
          </a:prstGeom>
        </p:spPr>
      </p:pic>
      <p:sp>
        <p:nvSpPr>
          <p:cNvPr id="5" name="TextBox 4">
            <a:extLst>
              <a:ext uri="{FF2B5EF4-FFF2-40B4-BE49-F238E27FC236}">
                <a16:creationId xmlns:a16="http://schemas.microsoft.com/office/drawing/2014/main" id="{49824F9D-8B9D-4570-A611-40060311A5D4}"/>
              </a:ext>
            </a:extLst>
          </p:cNvPr>
          <p:cNvSpPr txBox="1"/>
          <p:nvPr/>
        </p:nvSpPr>
        <p:spPr>
          <a:xfrm>
            <a:off x="2388767" y="105977"/>
            <a:ext cx="8965033" cy="1200329"/>
          </a:xfrm>
          <a:prstGeom prst="rect">
            <a:avLst/>
          </a:prstGeom>
          <a:noFill/>
        </p:spPr>
        <p:txBody>
          <a:bodyPr wrap="square" rtlCol="0">
            <a:spAutoFit/>
          </a:bodyPr>
          <a:lstStyle/>
          <a:p>
            <a:r>
              <a:rPr lang="en-US" dirty="0"/>
              <a:t>VGA Signal to Acer Monitor over VGA Cable.</a:t>
            </a:r>
          </a:p>
          <a:p>
            <a:r>
              <a:rPr lang="en-US" dirty="0"/>
              <a:t>Tuning Frequency of 1236 MHz and 10 MHz BW.</a:t>
            </a:r>
          </a:p>
          <a:p>
            <a:r>
              <a:rPr lang="en-US" dirty="0"/>
              <a:t>Emanation is presumed to be the 10-bit 1080P (DVI/HDMI) as opposed to the 8-bit VGA because the 64x64x64 text is </a:t>
            </a:r>
            <a:r>
              <a:rPr lang="en-US" dirty="0" err="1"/>
              <a:t>rasterable</a:t>
            </a:r>
            <a:r>
              <a:rPr lang="en-US" dirty="0"/>
              <a:t>.</a:t>
            </a:r>
          </a:p>
        </p:txBody>
      </p:sp>
      <p:pic>
        <p:nvPicPr>
          <p:cNvPr id="6" name="Picture 5">
            <a:extLst>
              <a:ext uri="{FF2B5EF4-FFF2-40B4-BE49-F238E27FC236}">
                <a16:creationId xmlns:a16="http://schemas.microsoft.com/office/drawing/2014/main" id="{46294850-7D00-41B0-9531-C7EFA0F1680C}"/>
              </a:ext>
            </a:extLst>
          </p:cNvPr>
          <p:cNvPicPr>
            <a:picLocks noChangeAspect="1"/>
          </p:cNvPicPr>
          <p:nvPr/>
        </p:nvPicPr>
        <p:blipFill rotWithShape="1">
          <a:blip r:embed="rId3"/>
          <a:srcRect l="12656" t="20260" r="19687" b="9143"/>
          <a:stretch/>
        </p:blipFill>
        <p:spPr>
          <a:xfrm>
            <a:off x="624858" y="2622910"/>
            <a:ext cx="3835665" cy="2165850"/>
          </a:xfrm>
          <a:prstGeom prst="rect">
            <a:avLst/>
          </a:prstGeom>
        </p:spPr>
      </p:pic>
      <p:sp>
        <p:nvSpPr>
          <p:cNvPr id="7" name="TextBox 6">
            <a:extLst>
              <a:ext uri="{FF2B5EF4-FFF2-40B4-BE49-F238E27FC236}">
                <a16:creationId xmlns:a16="http://schemas.microsoft.com/office/drawing/2014/main" id="{9EA2868F-77AD-449F-9E4C-C4FD18E8ECD2}"/>
              </a:ext>
            </a:extLst>
          </p:cNvPr>
          <p:cNvSpPr txBox="1"/>
          <p:nvPr/>
        </p:nvSpPr>
        <p:spPr>
          <a:xfrm>
            <a:off x="1571625" y="2253578"/>
            <a:ext cx="1296509" cy="369332"/>
          </a:xfrm>
          <a:prstGeom prst="rect">
            <a:avLst/>
          </a:prstGeom>
          <a:noFill/>
        </p:spPr>
        <p:txBody>
          <a:bodyPr wrap="none" rtlCol="0">
            <a:spAutoFit/>
          </a:bodyPr>
          <a:lstStyle/>
          <a:p>
            <a:r>
              <a:rPr lang="en-US" dirty="0"/>
              <a:t>Test Pattern</a:t>
            </a:r>
          </a:p>
        </p:txBody>
      </p:sp>
      <p:sp>
        <p:nvSpPr>
          <p:cNvPr id="8" name="TextBox 7">
            <a:extLst>
              <a:ext uri="{FF2B5EF4-FFF2-40B4-BE49-F238E27FC236}">
                <a16:creationId xmlns:a16="http://schemas.microsoft.com/office/drawing/2014/main" id="{FB20A211-57A9-4733-94F9-48A8A8D6BD81}"/>
              </a:ext>
            </a:extLst>
          </p:cNvPr>
          <p:cNvSpPr txBox="1"/>
          <p:nvPr/>
        </p:nvSpPr>
        <p:spPr>
          <a:xfrm>
            <a:off x="7781925" y="1306306"/>
            <a:ext cx="1639808" cy="369332"/>
          </a:xfrm>
          <a:prstGeom prst="rect">
            <a:avLst/>
          </a:prstGeom>
          <a:noFill/>
        </p:spPr>
        <p:txBody>
          <a:bodyPr wrap="none" rtlCol="0">
            <a:spAutoFit/>
          </a:bodyPr>
          <a:lstStyle/>
          <a:p>
            <a:r>
              <a:rPr lang="en-US" dirty="0" err="1"/>
              <a:t>Rastered</a:t>
            </a:r>
            <a:r>
              <a:rPr lang="en-US" dirty="0"/>
              <a:t> Image</a:t>
            </a:r>
          </a:p>
        </p:txBody>
      </p:sp>
    </p:spTree>
    <p:extLst>
      <p:ext uri="{BB962C8B-B14F-4D97-AF65-F5344CB8AC3E}">
        <p14:creationId xmlns:p14="http://schemas.microsoft.com/office/powerpoint/2010/main" val="28197525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72B2E-7471-4ED2-BE55-CDEBB24596CC}"/>
              </a:ext>
            </a:extLst>
          </p:cNvPr>
          <p:cNvSpPr>
            <a:spLocks noGrp="1"/>
          </p:cNvSpPr>
          <p:nvPr>
            <p:ph type="title"/>
          </p:nvPr>
        </p:nvSpPr>
        <p:spPr>
          <a:xfrm>
            <a:off x="876300" y="311861"/>
            <a:ext cx="10158412" cy="1325563"/>
          </a:xfrm>
        </p:spPr>
        <p:txBody>
          <a:bodyPr>
            <a:normAutofit/>
          </a:bodyPr>
          <a:lstStyle/>
          <a:p>
            <a:pPr algn="ctr"/>
            <a:r>
              <a:rPr lang="en-US" sz="3200" dirty="0">
                <a:latin typeface="+mn-lt"/>
              </a:rPr>
              <a:t>Suggested Approach for Determining Vertical Refresh Rate</a:t>
            </a:r>
          </a:p>
        </p:txBody>
      </p:sp>
      <p:sp>
        <p:nvSpPr>
          <p:cNvPr id="3" name="Content Placeholder 2">
            <a:extLst>
              <a:ext uri="{FF2B5EF4-FFF2-40B4-BE49-F238E27FC236}">
                <a16:creationId xmlns:a16="http://schemas.microsoft.com/office/drawing/2014/main" id="{2CE8FEEA-8E2F-41F8-8797-526CE69A10DC}"/>
              </a:ext>
            </a:extLst>
          </p:cNvPr>
          <p:cNvSpPr>
            <a:spLocks noGrp="1"/>
          </p:cNvSpPr>
          <p:nvPr>
            <p:ph idx="1"/>
          </p:nvPr>
        </p:nvSpPr>
        <p:spPr>
          <a:xfrm>
            <a:off x="1157287" y="1835150"/>
            <a:ext cx="9877425" cy="4351338"/>
          </a:xfrm>
        </p:spPr>
        <p:txBody>
          <a:bodyPr>
            <a:normAutofit fontScale="92500" lnSpcReduction="20000"/>
          </a:bodyPr>
          <a:lstStyle/>
          <a:p>
            <a:r>
              <a:rPr lang="en-US" dirty="0"/>
              <a:t>Place a single turn loop on back of monitor and route the coax to a scope channel terminated in 50 ohms.</a:t>
            </a:r>
          </a:p>
          <a:p>
            <a:r>
              <a:rPr lang="en-US" dirty="0"/>
              <a:t>Display a single PowerPoint image.</a:t>
            </a:r>
          </a:p>
          <a:p>
            <a:r>
              <a:rPr lang="en-US" dirty="0"/>
              <a:t>Adjust the scope </a:t>
            </a:r>
            <a:r>
              <a:rPr lang="en-US" dirty="0" err="1"/>
              <a:t>timebase</a:t>
            </a:r>
            <a:r>
              <a:rPr lang="en-US" dirty="0"/>
              <a:t> to 2 </a:t>
            </a:r>
            <a:r>
              <a:rPr lang="en-US" dirty="0" err="1"/>
              <a:t>ms</a:t>
            </a:r>
            <a:r>
              <a:rPr lang="en-US" dirty="0"/>
              <a:t> per division.</a:t>
            </a:r>
          </a:p>
          <a:p>
            <a:r>
              <a:rPr lang="en-US" dirty="0"/>
              <a:t>Trigger the scope from a square wave signal generator with frequency adjusted for the expected vertical refresh rate (typically 60 Hz). </a:t>
            </a:r>
          </a:p>
          <a:p>
            <a:r>
              <a:rPr lang="en-US" dirty="0"/>
              <a:t>Measure the frame width with the cursors and observe the frequency.</a:t>
            </a:r>
          </a:p>
          <a:p>
            <a:r>
              <a:rPr lang="en-US" dirty="0"/>
              <a:t>Adjust the signal generator frequency to synchronize the pattern on the scope.</a:t>
            </a:r>
          </a:p>
          <a:p>
            <a:r>
              <a:rPr lang="en-US" dirty="0"/>
              <a:t>It may be useful to reduce the </a:t>
            </a:r>
            <a:r>
              <a:rPr lang="en-US" dirty="0" err="1"/>
              <a:t>timebase</a:t>
            </a:r>
            <a:r>
              <a:rPr lang="en-US" dirty="0"/>
              <a:t> setting to about 10 us per division and fine tune the signal generator frequency as much as possible.</a:t>
            </a:r>
          </a:p>
          <a:p>
            <a:endParaRPr lang="en-US" dirty="0"/>
          </a:p>
        </p:txBody>
      </p:sp>
    </p:spTree>
    <p:extLst>
      <p:ext uri="{BB962C8B-B14F-4D97-AF65-F5344CB8AC3E}">
        <p14:creationId xmlns:p14="http://schemas.microsoft.com/office/powerpoint/2010/main" val="23960279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72B2E-7471-4ED2-BE55-CDEBB24596CC}"/>
              </a:ext>
            </a:extLst>
          </p:cNvPr>
          <p:cNvSpPr>
            <a:spLocks noGrp="1"/>
          </p:cNvSpPr>
          <p:nvPr>
            <p:ph type="title"/>
          </p:nvPr>
        </p:nvSpPr>
        <p:spPr>
          <a:xfrm>
            <a:off x="1514567" y="131533"/>
            <a:ext cx="8496207" cy="1325563"/>
          </a:xfrm>
        </p:spPr>
        <p:txBody>
          <a:bodyPr>
            <a:normAutofit/>
          </a:bodyPr>
          <a:lstStyle/>
          <a:p>
            <a:pPr algn="ctr"/>
            <a:r>
              <a:rPr lang="en-US" sz="3200" dirty="0">
                <a:latin typeface="+mn-lt"/>
              </a:rPr>
              <a:t>Scope Display for Finding the Vertical Refresh Rate</a:t>
            </a:r>
          </a:p>
        </p:txBody>
      </p:sp>
      <p:pic>
        <p:nvPicPr>
          <p:cNvPr id="4" name="Picture 3">
            <a:extLst>
              <a:ext uri="{FF2B5EF4-FFF2-40B4-BE49-F238E27FC236}">
                <a16:creationId xmlns:a16="http://schemas.microsoft.com/office/drawing/2014/main" id="{065C5767-23BE-4A62-B19B-4EE7BFD61B5D}"/>
              </a:ext>
            </a:extLst>
          </p:cNvPr>
          <p:cNvPicPr>
            <a:picLocks noChangeAspect="1"/>
          </p:cNvPicPr>
          <p:nvPr/>
        </p:nvPicPr>
        <p:blipFill rotWithShape="1">
          <a:blip r:embed="rId2">
            <a:extLst>
              <a:ext uri="{28A0092B-C50C-407E-A947-70E740481C1C}">
                <a14:useLocalDpi xmlns:a14="http://schemas.microsoft.com/office/drawing/2010/main" val="0"/>
              </a:ext>
            </a:extLst>
          </a:blip>
          <a:srcRect b="12083"/>
          <a:stretch/>
        </p:blipFill>
        <p:spPr>
          <a:xfrm>
            <a:off x="981075" y="1628546"/>
            <a:ext cx="7620000" cy="4019550"/>
          </a:xfrm>
          <a:prstGeom prst="rect">
            <a:avLst/>
          </a:prstGeom>
        </p:spPr>
      </p:pic>
      <p:sp>
        <p:nvSpPr>
          <p:cNvPr id="5" name="TextBox 4">
            <a:extLst>
              <a:ext uri="{FF2B5EF4-FFF2-40B4-BE49-F238E27FC236}">
                <a16:creationId xmlns:a16="http://schemas.microsoft.com/office/drawing/2014/main" id="{5D78851E-8708-468F-A6E9-A8B98E1527CF}"/>
              </a:ext>
            </a:extLst>
          </p:cNvPr>
          <p:cNvSpPr txBox="1"/>
          <p:nvPr/>
        </p:nvSpPr>
        <p:spPr>
          <a:xfrm>
            <a:off x="9164900" y="1514662"/>
            <a:ext cx="2628900" cy="4801314"/>
          </a:xfrm>
          <a:prstGeom prst="rect">
            <a:avLst/>
          </a:prstGeom>
          <a:noFill/>
        </p:spPr>
        <p:txBody>
          <a:bodyPr wrap="square" rtlCol="0">
            <a:spAutoFit/>
          </a:bodyPr>
          <a:lstStyle/>
          <a:p>
            <a:r>
              <a:rPr lang="en-US" dirty="0"/>
              <a:t>The scope is adjusted for 2 </a:t>
            </a:r>
            <a:r>
              <a:rPr lang="en-US" dirty="0" err="1"/>
              <a:t>ms</a:t>
            </a:r>
            <a:r>
              <a:rPr lang="en-US" dirty="0"/>
              <a:t> per division.  The sample rate is maximized to ensure adequate bandwidth (500 </a:t>
            </a:r>
            <a:r>
              <a:rPr lang="en-US" dirty="0" err="1"/>
              <a:t>MSa</a:t>
            </a:r>
            <a:r>
              <a:rPr lang="en-US" dirty="0"/>
              <a:t>/s in this example).</a:t>
            </a:r>
          </a:p>
          <a:p>
            <a:endParaRPr lang="en-US" dirty="0"/>
          </a:p>
          <a:p>
            <a:r>
              <a:rPr lang="en-US" dirty="0"/>
              <a:t>The cursors show a Vertical Refresh Rate of about 60.1 Hz.  This can be fine-tuned by decreasing the </a:t>
            </a:r>
            <a:r>
              <a:rPr lang="en-US" dirty="0" err="1"/>
              <a:t>timebase</a:t>
            </a:r>
            <a:r>
              <a:rPr lang="en-US" dirty="0"/>
              <a:t> setting while adjusting the frequency on the signal generator to eliminate drift of the video signal.</a:t>
            </a:r>
          </a:p>
        </p:txBody>
      </p:sp>
    </p:spTree>
    <p:extLst>
      <p:ext uri="{BB962C8B-B14F-4D97-AF65-F5344CB8AC3E}">
        <p14:creationId xmlns:p14="http://schemas.microsoft.com/office/powerpoint/2010/main" val="30078648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72B2E-7471-4ED2-BE55-CDEBB24596CC}"/>
              </a:ext>
            </a:extLst>
          </p:cNvPr>
          <p:cNvSpPr>
            <a:spLocks noGrp="1"/>
          </p:cNvSpPr>
          <p:nvPr>
            <p:ph type="title"/>
          </p:nvPr>
        </p:nvSpPr>
        <p:spPr>
          <a:xfrm>
            <a:off x="838200" y="214207"/>
            <a:ext cx="10810875" cy="1325563"/>
          </a:xfrm>
        </p:spPr>
        <p:txBody>
          <a:bodyPr>
            <a:normAutofit/>
          </a:bodyPr>
          <a:lstStyle/>
          <a:p>
            <a:pPr algn="ctr"/>
            <a:r>
              <a:rPr lang="en-US" sz="3200" dirty="0">
                <a:latin typeface="+mn-lt"/>
              </a:rPr>
              <a:t>Suggested Approach for Determining Horizontal Scan Rate (HSR)</a:t>
            </a:r>
          </a:p>
        </p:txBody>
      </p:sp>
      <p:sp>
        <p:nvSpPr>
          <p:cNvPr id="3" name="Content Placeholder 2">
            <a:extLst>
              <a:ext uri="{FF2B5EF4-FFF2-40B4-BE49-F238E27FC236}">
                <a16:creationId xmlns:a16="http://schemas.microsoft.com/office/drawing/2014/main" id="{2CE8FEEA-8E2F-41F8-8797-526CE69A10DC}"/>
              </a:ext>
            </a:extLst>
          </p:cNvPr>
          <p:cNvSpPr>
            <a:spLocks noGrp="1"/>
          </p:cNvSpPr>
          <p:nvPr>
            <p:ph idx="1"/>
          </p:nvPr>
        </p:nvSpPr>
        <p:spPr/>
        <p:txBody>
          <a:bodyPr>
            <a:normAutofit/>
          </a:bodyPr>
          <a:lstStyle/>
          <a:p>
            <a:r>
              <a:rPr lang="en-US" dirty="0"/>
              <a:t>While using the previous setup, change the scope </a:t>
            </a:r>
            <a:r>
              <a:rPr lang="en-US" dirty="0" err="1"/>
              <a:t>timebase</a:t>
            </a:r>
            <a:r>
              <a:rPr lang="en-US" dirty="0"/>
              <a:t> to </a:t>
            </a:r>
            <a:r>
              <a:rPr lang="en-US" u="sng" dirty="0"/>
              <a:t>10 </a:t>
            </a:r>
            <a:r>
              <a:rPr lang="en-US" u="sng" dirty="0" err="1"/>
              <a:t>ms</a:t>
            </a:r>
            <a:r>
              <a:rPr lang="en-US" u="sng" dirty="0"/>
              <a:t> per division</a:t>
            </a:r>
            <a:r>
              <a:rPr lang="en-US" dirty="0"/>
              <a:t>.</a:t>
            </a:r>
          </a:p>
          <a:p>
            <a:r>
              <a:rPr lang="en-US" dirty="0"/>
              <a:t>Trigger the scope as before. </a:t>
            </a:r>
          </a:p>
          <a:p>
            <a:r>
              <a:rPr lang="en-US" dirty="0"/>
              <a:t>Turn on the MATH channel and select FFT.</a:t>
            </a:r>
          </a:p>
          <a:p>
            <a:r>
              <a:rPr lang="en-US" dirty="0"/>
              <a:t>Using the cursor, locate the HSR frequency.  It should be near the expected HSR based on the monitor resolution.</a:t>
            </a:r>
          </a:p>
          <a:p>
            <a:r>
              <a:rPr lang="en-US" dirty="0"/>
              <a:t>If no spectral line is observed near the expected HSR frequency, then try looking at 2*HSR frequency.</a:t>
            </a:r>
          </a:p>
          <a:p>
            <a:r>
              <a:rPr lang="en-US" dirty="0"/>
              <a:t>Enter the HSR frequency into the raster software program.</a:t>
            </a:r>
          </a:p>
          <a:p>
            <a:endParaRPr lang="en-US" dirty="0"/>
          </a:p>
        </p:txBody>
      </p:sp>
    </p:spTree>
    <p:extLst>
      <p:ext uri="{BB962C8B-B14F-4D97-AF65-F5344CB8AC3E}">
        <p14:creationId xmlns:p14="http://schemas.microsoft.com/office/powerpoint/2010/main" val="7121677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72B2E-7471-4ED2-BE55-CDEBB24596CC}"/>
              </a:ext>
            </a:extLst>
          </p:cNvPr>
          <p:cNvSpPr>
            <a:spLocks noGrp="1"/>
          </p:cNvSpPr>
          <p:nvPr>
            <p:ph type="title"/>
          </p:nvPr>
        </p:nvSpPr>
        <p:spPr>
          <a:xfrm>
            <a:off x="1136944" y="166582"/>
            <a:ext cx="9667874" cy="1325563"/>
          </a:xfrm>
        </p:spPr>
        <p:txBody>
          <a:bodyPr>
            <a:normAutofit/>
          </a:bodyPr>
          <a:lstStyle/>
          <a:p>
            <a:pPr algn="ctr"/>
            <a:r>
              <a:rPr lang="en-US" sz="3200" dirty="0">
                <a:latin typeface="+mn-lt"/>
              </a:rPr>
              <a:t>FFT Display for Horizontal Scan Rate with a 1080P Monitor (HSR = 67.5 kHz)</a:t>
            </a:r>
          </a:p>
        </p:txBody>
      </p:sp>
      <p:pic>
        <p:nvPicPr>
          <p:cNvPr id="4" name="Picture 3">
            <a:extLst>
              <a:ext uri="{FF2B5EF4-FFF2-40B4-BE49-F238E27FC236}">
                <a16:creationId xmlns:a16="http://schemas.microsoft.com/office/drawing/2014/main" id="{05C4D692-436F-4ED1-AE2D-622C267229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6956" y="1733550"/>
            <a:ext cx="7620000" cy="4572000"/>
          </a:xfrm>
          <a:prstGeom prst="rect">
            <a:avLst/>
          </a:prstGeom>
        </p:spPr>
      </p:pic>
      <p:sp>
        <p:nvSpPr>
          <p:cNvPr id="5" name="TextBox 4">
            <a:extLst>
              <a:ext uri="{FF2B5EF4-FFF2-40B4-BE49-F238E27FC236}">
                <a16:creationId xmlns:a16="http://schemas.microsoft.com/office/drawing/2014/main" id="{7AFF3757-FF9F-4FC0-BE47-D19E5AE05A6F}"/>
              </a:ext>
            </a:extLst>
          </p:cNvPr>
          <p:cNvSpPr txBox="1"/>
          <p:nvPr/>
        </p:nvSpPr>
        <p:spPr>
          <a:xfrm>
            <a:off x="9324975" y="3663434"/>
            <a:ext cx="1154483" cy="369332"/>
          </a:xfrm>
          <a:prstGeom prst="rect">
            <a:avLst/>
          </a:prstGeom>
          <a:noFill/>
        </p:spPr>
        <p:txBody>
          <a:bodyPr wrap="none" rtlCol="0">
            <a:spAutoFit/>
          </a:bodyPr>
          <a:lstStyle/>
          <a:p>
            <a:r>
              <a:rPr lang="en-US" dirty="0"/>
              <a:t>~ 67.5 kHz</a:t>
            </a:r>
          </a:p>
        </p:txBody>
      </p:sp>
      <p:cxnSp>
        <p:nvCxnSpPr>
          <p:cNvPr id="7" name="Straight Arrow Connector 6">
            <a:extLst>
              <a:ext uri="{FF2B5EF4-FFF2-40B4-BE49-F238E27FC236}">
                <a16:creationId xmlns:a16="http://schemas.microsoft.com/office/drawing/2014/main" id="{213736B0-92B8-4866-B6F4-ACB96C649C90}"/>
              </a:ext>
            </a:extLst>
          </p:cNvPr>
          <p:cNvCxnSpPr>
            <a:cxnSpLocks/>
          </p:cNvCxnSpPr>
          <p:nvPr/>
        </p:nvCxnSpPr>
        <p:spPr>
          <a:xfrm flipH="1">
            <a:off x="4714875" y="3848100"/>
            <a:ext cx="4610100" cy="14382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20419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95F6EF-712E-44EB-93A1-2E71A3A8E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2050" y="1638300"/>
            <a:ext cx="7620000" cy="4572000"/>
          </a:xfrm>
          <a:prstGeom prst="rect">
            <a:avLst/>
          </a:prstGeom>
        </p:spPr>
      </p:pic>
      <p:cxnSp>
        <p:nvCxnSpPr>
          <p:cNvPr id="6" name="Straight Arrow Connector 5">
            <a:extLst>
              <a:ext uri="{FF2B5EF4-FFF2-40B4-BE49-F238E27FC236}">
                <a16:creationId xmlns:a16="http://schemas.microsoft.com/office/drawing/2014/main" id="{390C6662-2FEA-405C-ABB8-C02A13D75B52}"/>
              </a:ext>
            </a:extLst>
          </p:cNvPr>
          <p:cNvCxnSpPr>
            <a:cxnSpLocks/>
          </p:cNvCxnSpPr>
          <p:nvPr/>
        </p:nvCxnSpPr>
        <p:spPr>
          <a:xfrm flipH="1">
            <a:off x="4624251" y="3848100"/>
            <a:ext cx="4543424" cy="8799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06FF741-3C65-4814-B3A7-584DA1120A5E}"/>
              </a:ext>
            </a:extLst>
          </p:cNvPr>
          <p:cNvSpPr txBox="1"/>
          <p:nvPr/>
        </p:nvSpPr>
        <p:spPr>
          <a:xfrm>
            <a:off x="9167675" y="3663434"/>
            <a:ext cx="2351926" cy="369332"/>
          </a:xfrm>
          <a:prstGeom prst="rect">
            <a:avLst/>
          </a:prstGeom>
          <a:noFill/>
        </p:spPr>
        <p:txBody>
          <a:bodyPr wrap="none" rtlCol="0">
            <a:spAutoFit/>
          </a:bodyPr>
          <a:lstStyle/>
          <a:p>
            <a:r>
              <a:rPr lang="en-US" dirty="0"/>
              <a:t>~ 2*67.5 kHz = 135 kHz</a:t>
            </a:r>
          </a:p>
        </p:txBody>
      </p:sp>
      <p:sp>
        <p:nvSpPr>
          <p:cNvPr id="11" name="Rectangle 10">
            <a:extLst>
              <a:ext uri="{FF2B5EF4-FFF2-40B4-BE49-F238E27FC236}">
                <a16:creationId xmlns:a16="http://schemas.microsoft.com/office/drawing/2014/main" id="{4FE3D8F3-D317-4B23-9433-D36B95DD1E1E}"/>
              </a:ext>
            </a:extLst>
          </p:cNvPr>
          <p:cNvSpPr/>
          <p:nvPr/>
        </p:nvSpPr>
        <p:spPr>
          <a:xfrm>
            <a:off x="971549" y="338346"/>
            <a:ext cx="9972675" cy="1077218"/>
          </a:xfrm>
          <a:prstGeom prst="rect">
            <a:avLst/>
          </a:prstGeom>
        </p:spPr>
        <p:txBody>
          <a:bodyPr wrap="square">
            <a:spAutoFit/>
          </a:bodyPr>
          <a:lstStyle/>
          <a:p>
            <a:pPr algn="ctr"/>
            <a:r>
              <a:rPr lang="en-US" sz="3200" dirty="0"/>
              <a:t>FFT Display for Horizontal Scan Rate with a 1080P Monitor (2*HSR = 135 kHz)</a:t>
            </a:r>
          </a:p>
        </p:txBody>
      </p:sp>
    </p:spTree>
    <p:extLst>
      <p:ext uri="{BB962C8B-B14F-4D97-AF65-F5344CB8AC3E}">
        <p14:creationId xmlns:p14="http://schemas.microsoft.com/office/powerpoint/2010/main" val="345007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B5793-55AD-4F6A-B585-D0D58FFE1398}"/>
              </a:ext>
            </a:extLst>
          </p:cNvPr>
          <p:cNvSpPr>
            <a:spLocks noGrp="1"/>
          </p:cNvSpPr>
          <p:nvPr>
            <p:ph type="title"/>
          </p:nvPr>
        </p:nvSpPr>
        <p:spPr/>
        <p:txBody>
          <a:bodyPr/>
          <a:lstStyle/>
          <a:p>
            <a:pPr algn="ctr"/>
            <a:r>
              <a:rPr lang="en-US" dirty="0">
                <a:latin typeface="+mn-lt"/>
              </a:rPr>
              <a:t>Example of Re-</a:t>
            </a:r>
            <a:r>
              <a:rPr lang="en-US" dirty="0" err="1">
                <a:latin typeface="+mn-lt"/>
              </a:rPr>
              <a:t>Rastering</a:t>
            </a:r>
            <a:r>
              <a:rPr lang="en-US" dirty="0">
                <a:latin typeface="+mn-lt"/>
              </a:rPr>
              <a:t> of Radiated Emissions from a Display</a:t>
            </a:r>
          </a:p>
        </p:txBody>
      </p:sp>
      <p:pic>
        <p:nvPicPr>
          <p:cNvPr id="4" name="Picture 3">
            <a:extLst>
              <a:ext uri="{FF2B5EF4-FFF2-40B4-BE49-F238E27FC236}">
                <a16:creationId xmlns:a16="http://schemas.microsoft.com/office/drawing/2014/main" id="{11DD50AE-6806-4BBF-99BE-746E7E7516A9}"/>
              </a:ext>
            </a:extLst>
          </p:cNvPr>
          <p:cNvPicPr>
            <a:picLocks noChangeAspect="1"/>
          </p:cNvPicPr>
          <p:nvPr/>
        </p:nvPicPr>
        <p:blipFill rotWithShape="1">
          <a:blip r:embed="rId2"/>
          <a:srcRect l="12020" t="16303" r="34903" b="5729"/>
          <a:stretch/>
        </p:blipFill>
        <p:spPr>
          <a:xfrm>
            <a:off x="2663300" y="1758462"/>
            <a:ext cx="6247569" cy="4923356"/>
          </a:xfrm>
          <a:prstGeom prst="rect">
            <a:avLst/>
          </a:prstGeom>
        </p:spPr>
      </p:pic>
    </p:spTree>
    <p:extLst>
      <p:ext uri="{BB962C8B-B14F-4D97-AF65-F5344CB8AC3E}">
        <p14:creationId xmlns:p14="http://schemas.microsoft.com/office/powerpoint/2010/main" val="37165449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72B2E-7471-4ED2-BE55-CDEBB24596CC}"/>
              </a:ext>
            </a:extLst>
          </p:cNvPr>
          <p:cNvSpPr>
            <a:spLocks noGrp="1"/>
          </p:cNvSpPr>
          <p:nvPr>
            <p:ph type="title"/>
          </p:nvPr>
        </p:nvSpPr>
        <p:spPr>
          <a:xfrm>
            <a:off x="933450" y="214207"/>
            <a:ext cx="10029825" cy="1325563"/>
          </a:xfrm>
        </p:spPr>
        <p:txBody>
          <a:bodyPr>
            <a:normAutofit/>
          </a:bodyPr>
          <a:lstStyle/>
          <a:p>
            <a:pPr algn="ctr"/>
            <a:r>
              <a:rPr lang="en-US" sz="3200" dirty="0">
                <a:latin typeface="+mn-lt"/>
              </a:rPr>
              <a:t>Next Step: Find Actual Correlation and Fine Tune the HSR</a:t>
            </a:r>
          </a:p>
        </p:txBody>
      </p:sp>
      <p:sp>
        <p:nvSpPr>
          <p:cNvPr id="3" name="Content Placeholder 2">
            <a:extLst>
              <a:ext uri="{FF2B5EF4-FFF2-40B4-BE49-F238E27FC236}">
                <a16:creationId xmlns:a16="http://schemas.microsoft.com/office/drawing/2014/main" id="{2CE8FEEA-8E2F-41F8-8797-526CE69A10DC}"/>
              </a:ext>
            </a:extLst>
          </p:cNvPr>
          <p:cNvSpPr>
            <a:spLocks noGrp="1"/>
          </p:cNvSpPr>
          <p:nvPr>
            <p:ph idx="1"/>
          </p:nvPr>
        </p:nvSpPr>
        <p:spPr>
          <a:xfrm>
            <a:off x="838200" y="1825624"/>
            <a:ext cx="10515600" cy="4689475"/>
          </a:xfrm>
        </p:spPr>
        <p:txBody>
          <a:bodyPr>
            <a:normAutofit fontScale="77500" lnSpcReduction="20000"/>
          </a:bodyPr>
          <a:lstStyle/>
          <a:p>
            <a:r>
              <a:rPr lang="en-US" dirty="0"/>
              <a:t>Place single turn loop on back of monitor and route the coax to a TEMPEST Receiver.</a:t>
            </a:r>
          </a:p>
          <a:p>
            <a:r>
              <a:rPr lang="en-US" dirty="0"/>
              <a:t>Connect the video output of the receiver to the scope.</a:t>
            </a:r>
          </a:p>
          <a:p>
            <a:r>
              <a:rPr lang="en-US" dirty="0"/>
              <a:t>Adjust the scope </a:t>
            </a:r>
            <a:r>
              <a:rPr lang="en-US" dirty="0" err="1"/>
              <a:t>timebase</a:t>
            </a:r>
            <a:r>
              <a:rPr lang="en-US" dirty="0"/>
              <a:t> to </a:t>
            </a:r>
            <a:r>
              <a:rPr lang="en-US" u="sng" dirty="0"/>
              <a:t>2 </a:t>
            </a:r>
            <a:r>
              <a:rPr lang="en-US" u="sng" dirty="0" err="1"/>
              <a:t>ms</a:t>
            </a:r>
            <a:r>
              <a:rPr lang="en-US" u="sng" dirty="0"/>
              <a:t> per division</a:t>
            </a:r>
            <a:r>
              <a:rPr lang="en-US" dirty="0"/>
              <a:t>.</a:t>
            </a:r>
          </a:p>
          <a:p>
            <a:r>
              <a:rPr lang="en-US" dirty="0"/>
              <a:t>Trigger the scope as before.</a:t>
            </a:r>
          </a:p>
          <a:p>
            <a:r>
              <a:rPr lang="en-US" dirty="0"/>
              <a:t>Use a test pattern that toggles between two patterns. </a:t>
            </a:r>
          </a:p>
          <a:p>
            <a:r>
              <a:rPr lang="en-US" dirty="0"/>
              <a:t>Tune the receiver while observing the scope for correlation to the video frame.</a:t>
            </a:r>
          </a:p>
          <a:p>
            <a:r>
              <a:rPr lang="en-US" dirty="0"/>
              <a:t>When suspected correlation is found, use the raster program to raster the video signal for Pattern1.  Fine tune the HSR frequency as necessary to </a:t>
            </a:r>
            <a:r>
              <a:rPr lang="en-US" dirty="0" err="1"/>
              <a:t>deskew</a:t>
            </a:r>
            <a:r>
              <a:rPr lang="en-US" dirty="0"/>
              <a:t> the image.</a:t>
            </a:r>
          </a:p>
          <a:p>
            <a:r>
              <a:rPr lang="en-US" dirty="0"/>
              <a:t>Search the entire frequency range with the single turn loop and make a list of tuned frequencies where correlation is found.</a:t>
            </a:r>
          </a:p>
          <a:p>
            <a:r>
              <a:rPr lang="en-US" dirty="0"/>
              <a:t>You are now prepared to perform the actual TEMPEST test in various media while paying attention to the list of tuned frequencies where correlation was found. </a:t>
            </a:r>
          </a:p>
          <a:p>
            <a:endParaRPr lang="en-US" dirty="0"/>
          </a:p>
        </p:txBody>
      </p:sp>
      <p:pic>
        <p:nvPicPr>
          <p:cNvPr id="4" name="Picture 3">
            <a:extLst>
              <a:ext uri="{FF2B5EF4-FFF2-40B4-BE49-F238E27FC236}">
                <a16:creationId xmlns:a16="http://schemas.microsoft.com/office/drawing/2014/main" id="{DE4015C1-A93F-467B-9677-477D755FEC24}"/>
              </a:ext>
            </a:extLst>
          </p:cNvPr>
          <p:cNvPicPr>
            <a:picLocks noChangeAspect="1"/>
          </p:cNvPicPr>
          <p:nvPr/>
        </p:nvPicPr>
        <p:blipFill rotWithShape="1">
          <a:blip r:embed="rId2"/>
          <a:srcRect l="12656" t="20260" r="19687" b="9143"/>
          <a:stretch/>
        </p:blipFill>
        <p:spPr>
          <a:xfrm>
            <a:off x="7543800" y="2370178"/>
            <a:ext cx="2124075" cy="1199382"/>
          </a:xfrm>
          <a:prstGeom prst="rect">
            <a:avLst/>
          </a:prstGeom>
        </p:spPr>
      </p:pic>
      <p:sp>
        <p:nvSpPr>
          <p:cNvPr id="5" name="Rectangle 4">
            <a:extLst>
              <a:ext uri="{FF2B5EF4-FFF2-40B4-BE49-F238E27FC236}">
                <a16:creationId xmlns:a16="http://schemas.microsoft.com/office/drawing/2014/main" id="{1F046CDF-B006-4BA1-BDD7-0C9A63673555}"/>
              </a:ext>
            </a:extLst>
          </p:cNvPr>
          <p:cNvSpPr/>
          <p:nvPr/>
        </p:nvSpPr>
        <p:spPr>
          <a:xfrm>
            <a:off x="9901237" y="2370178"/>
            <a:ext cx="2124075" cy="1199382"/>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FAA260C-8AE2-4F71-AE98-E35A26B46FE5}"/>
              </a:ext>
            </a:extLst>
          </p:cNvPr>
          <p:cNvSpPr txBox="1"/>
          <p:nvPr/>
        </p:nvSpPr>
        <p:spPr>
          <a:xfrm>
            <a:off x="8161924" y="2084323"/>
            <a:ext cx="3328540" cy="276999"/>
          </a:xfrm>
          <a:prstGeom prst="rect">
            <a:avLst/>
          </a:prstGeom>
          <a:noFill/>
        </p:spPr>
        <p:txBody>
          <a:bodyPr wrap="none" rtlCol="0">
            <a:spAutoFit/>
          </a:bodyPr>
          <a:lstStyle/>
          <a:p>
            <a:r>
              <a:rPr lang="en-US" sz="1200" dirty="0"/>
              <a:t>Pattern 1                                      Pattern 2 (all white)</a:t>
            </a:r>
          </a:p>
        </p:txBody>
      </p:sp>
    </p:spTree>
    <p:extLst>
      <p:ext uri="{BB962C8B-B14F-4D97-AF65-F5344CB8AC3E}">
        <p14:creationId xmlns:p14="http://schemas.microsoft.com/office/powerpoint/2010/main" val="36682024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72B2E-7471-4ED2-BE55-CDEBB24596CC}"/>
              </a:ext>
            </a:extLst>
          </p:cNvPr>
          <p:cNvSpPr>
            <a:spLocks noGrp="1"/>
          </p:cNvSpPr>
          <p:nvPr>
            <p:ph type="title"/>
          </p:nvPr>
        </p:nvSpPr>
        <p:spPr>
          <a:xfrm>
            <a:off x="933450" y="214207"/>
            <a:ext cx="10029825" cy="1325563"/>
          </a:xfrm>
        </p:spPr>
        <p:txBody>
          <a:bodyPr>
            <a:normAutofit/>
          </a:bodyPr>
          <a:lstStyle/>
          <a:p>
            <a:pPr algn="ctr"/>
            <a:r>
              <a:rPr lang="en-US" sz="3200" dirty="0">
                <a:latin typeface="+mn-lt"/>
              </a:rPr>
              <a:t>R&amp;S FSWT </a:t>
            </a:r>
            <a:r>
              <a:rPr lang="en-US" sz="3200" dirty="0" err="1">
                <a:latin typeface="+mn-lt"/>
              </a:rPr>
              <a:t>Rastering</a:t>
            </a:r>
            <a:r>
              <a:rPr lang="en-US" sz="3200" dirty="0">
                <a:latin typeface="+mn-lt"/>
              </a:rPr>
              <a:t> Option K57 </a:t>
            </a:r>
          </a:p>
        </p:txBody>
      </p:sp>
      <p:sp>
        <p:nvSpPr>
          <p:cNvPr id="3" name="Content Placeholder 2">
            <a:extLst>
              <a:ext uri="{FF2B5EF4-FFF2-40B4-BE49-F238E27FC236}">
                <a16:creationId xmlns:a16="http://schemas.microsoft.com/office/drawing/2014/main" id="{2CE8FEEA-8E2F-41F8-8797-526CE69A10DC}"/>
              </a:ext>
            </a:extLst>
          </p:cNvPr>
          <p:cNvSpPr>
            <a:spLocks noGrp="1"/>
          </p:cNvSpPr>
          <p:nvPr>
            <p:ph idx="1"/>
          </p:nvPr>
        </p:nvSpPr>
        <p:spPr>
          <a:xfrm>
            <a:off x="690562" y="1273174"/>
            <a:ext cx="10515600" cy="4689475"/>
          </a:xfrm>
        </p:spPr>
        <p:txBody>
          <a:bodyPr>
            <a:normAutofit fontScale="92500" lnSpcReduction="20000"/>
          </a:bodyPr>
          <a:lstStyle/>
          <a:p>
            <a:r>
              <a:rPr lang="en-US" dirty="0"/>
              <a:t>As you might expect, the FSWT </a:t>
            </a:r>
            <a:r>
              <a:rPr lang="en-US" dirty="0" err="1"/>
              <a:t>rastering</a:t>
            </a:r>
            <a:r>
              <a:rPr lang="en-US" dirty="0"/>
              <a:t> option K57 is significantly more sophisticated than my little LabView program with a $350 scope.</a:t>
            </a:r>
          </a:p>
          <a:p>
            <a:r>
              <a:rPr lang="en-US" dirty="0"/>
              <a:t>K57 has ability to automatically determine best settings for vertical and horizontal scan rates.</a:t>
            </a:r>
          </a:p>
          <a:p>
            <a:r>
              <a:rPr lang="en-US" dirty="0"/>
              <a:t>K57 provides ability to average the signal.  </a:t>
            </a:r>
          </a:p>
          <a:p>
            <a:pPr lvl="1"/>
            <a:r>
              <a:rPr lang="en-US" dirty="0"/>
              <a:t>The algorithm is significantly more complex than one would think because of the need to be very precise in aligning frames prior to averaging.</a:t>
            </a:r>
          </a:p>
          <a:p>
            <a:pPr lvl="1"/>
            <a:r>
              <a:rPr lang="en-US" dirty="0"/>
              <a:t>Open literature suggests need to perform autocorrelation of each frame data to find the starting point of each frame.</a:t>
            </a:r>
          </a:p>
          <a:p>
            <a:r>
              <a:rPr lang="en-US" dirty="0"/>
              <a:t>K57 software runs on the FSWT and uses the FSWT display.</a:t>
            </a:r>
          </a:p>
          <a:p>
            <a:pPr lvl="1"/>
            <a:r>
              <a:rPr lang="en-US" dirty="0"/>
              <a:t>No need to run </a:t>
            </a:r>
            <a:r>
              <a:rPr lang="en-US" dirty="0" err="1"/>
              <a:t>rastering</a:t>
            </a:r>
            <a:r>
              <a:rPr lang="en-US" dirty="0"/>
              <a:t> software on a PC.</a:t>
            </a:r>
          </a:p>
          <a:p>
            <a:pPr lvl="1"/>
            <a:r>
              <a:rPr lang="en-US" dirty="0"/>
              <a:t>Very fast processing since the data does not have to be transferred to a PC.</a:t>
            </a:r>
          </a:p>
          <a:p>
            <a:r>
              <a:rPr lang="en-US" dirty="0"/>
              <a:t>K57 can use coloring as opposed to gray scale to highlight differences in the </a:t>
            </a:r>
            <a:r>
              <a:rPr lang="en-US" dirty="0" err="1"/>
              <a:t>rastered</a:t>
            </a:r>
            <a:r>
              <a:rPr lang="en-US" dirty="0"/>
              <a:t> image, although my personal preference is gray scale.</a:t>
            </a:r>
          </a:p>
          <a:p>
            <a:endParaRPr lang="en-US" dirty="0"/>
          </a:p>
        </p:txBody>
      </p:sp>
    </p:spTree>
    <p:extLst>
      <p:ext uri="{BB962C8B-B14F-4D97-AF65-F5344CB8AC3E}">
        <p14:creationId xmlns:p14="http://schemas.microsoft.com/office/powerpoint/2010/main" val="877785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34CDF-0C08-411D-83E7-0F8299DE2F33}"/>
              </a:ext>
            </a:extLst>
          </p:cNvPr>
          <p:cNvPicPr>
            <a:picLocks noChangeAspect="1"/>
          </p:cNvPicPr>
          <p:nvPr/>
        </p:nvPicPr>
        <p:blipFill rotWithShape="1">
          <a:blip r:embed="rId2"/>
          <a:srcRect r="27583" b="33538"/>
          <a:stretch/>
        </p:blipFill>
        <p:spPr>
          <a:xfrm>
            <a:off x="1862348" y="1793289"/>
            <a:ext cx="8467303" cy="4169360"/>
          </a:xfrm>
          <a:prstGeom prst="rect">
            <a:avLst/>
          </a:prstGeom>
        </p:spPr>
      </p:pic>
      <p:sp>
        <p:nvSpPr>
          <p:cNvPr id="2" name="Title 1">
            <a:extLst>
              <a:ext uri="{FF2B5EF4-FFF2-40B4-BE49-F238E27FC236}">
                <a16:creationId xmlns:a16="http://schemas.microsoft.com/office/drawing/2014/main" id="{F0572B2E-7471-4ED2-BE55-CDEBB24596CC}"/>
              </a:ext>
            </a:extLst>
          </p:cNvPr>
          <p:cNvSpPr>
            <a:spLocks noGrp="1"/>
          </p:cNvSpPr>
          <p:nvPr>
            <p:ph type="title"/>
          </p:nvPr>
        </p:nvSpPr>
        <p:spPr>
          <a:xfrm>
            <a:off x="933450" y="214207"/>
            <a:ext cx="10029825" cy="1325563"/>
          </a:xfrm>
        </p:spPr>
        <p:txBody>
          <a:bodyPr>
            <a:normAutofit/>
          </a:bodyPr>
          <a:lstStyle/>
          <a:p>
            <a:pPr algn="ctr"/>
            <a:r>
              <a:rPr lang="en-US" sz="3200" dirty="0">
                <a:latin typeface="+mn-lt"/>
              </a:rPr>
              <a:t>K57 </a:t>
            </a:r>
            <a:r>
              <a:rPr lang="en-US" sz="3200" dirty="0" err="1">
                <a:latin typeface="+mn-lt"/>
              </a:rPr>
              <a:t>Rastering</a:t>
            </a:r>
            <a:r>
              <a:rPr lang="en-US" sz="3200" dirty="0">
                <a:latin typeface="+mn-lt"/>
              </a:rPr>
              <a:t> Demo</a:t>
            </a:r>
          </a:p>
        </p:txBody>
      </p:sp>
      <p:sp>
        <p:nvSpPr>
          <p:cNvPr id="3" name="Content Placeholder 2">
            <a:extLst>
              <a:ext uri="{FF2B5EF4-FFF2-40B4-BE49-F238E27FC236}">
                <a16:creationId xmlns:a16="http://schemas.microsoft.com/office/drawing/2014/main" id="{2CE8FEEA-8E2F-41F8-8797-526CE69A10DC}"/>
              </a:ext>
            </a:extLst>
          </p:cNvPr>
          <p:cNvSpPr>
            <a:spLocks noGrp="1"/>
          </p:cNvSpPr>
          <p:nvPr>
            <p:ph idx="1"/>
          </p:nvPr>
        </p:nvSpPr>
        <p:spPr>
          <a:xfrm>
            <a:off x="690562" y="1273174"/>
            <a:ext cx="10515600" cy="4689475"/>
          </a:xfrm>
        </p:spPr>
        <p:txBody>
          <a:bodyPr>
            <a:normAutofit/>
          </a:bodyPr>
          <a:lstStyle/>
          <a:p>
            <a:r>
              <a:rPr lang="en-US" dirty="0"/>
              <a:t>We will use my ATES Simulator to create a signal to detect and raster.</a:t>
            </a:r>
          </a:p>
        </p:txBody>
      </p:sp>
      <p:sp>
        <p:nvSpPr>
          <p:cNvPr id="5" name="TextBox 4">
            <a:extLst>
              <a:ext uri="{FF2B5EF4-FFF2-40B4-BE49-F238E27FC236}">
                <a16:creationId xmlns:a16="http://schemas.microsoft.com/office/drawing/2014/main" id="{FB84D6DE-2DB3-459B-83EE-E2E4CF3AEDEB}"/>
              </a:ext>
            </a:extLst>
          </p:cNvPr>
          <p:cNvSpPr txBox="1"/>
          <p:nvPr/>
        </p:nvSpPr>
        <p:spPr>
          <a:xfrm>
            <a:off x="1390649" y="6057900"/>
            <a:ext cx="7820025" cy="646331"/>
          </a:xfrm>
          <a:prstGeom prst="rect">
            <a:avLst/>
          </a:prstGeom>
          <a:noFill/>
        </p:spPr>
        <p:txBody>
          <a:bodyPr wrap="square" rtlCol="0">
            <a:spAutoFit/>
          </a:bodyPr>
          <a:lstStyle/>
          <a:p>
            <a:r>
              <a:rPr lang="en-US" dirty="0"/>
              <a:t>Change 64 Hz to 60 Hz.  The HSR will be 512 rows * 60 Hz = 30.72 kHz.</a:t>
            </a:r>
          </a:p>
          <a:p>
            <a:r>
              <a:rPr lang="en-US" dirty="0"/>
              <a:t>40*HSR = 1.23 MHz         512 pixels/row * 512 rows * 60 Hz = 15.7 MHz pixel clock</a:t>
            </a:r>
          </a:p>
        </p:txBody>
      </p:sp>
      <p:cxnSp>
        <p:nvCxnSpPr>
          <p:cNvPr id="6" name="Straight Arrow Connector 5">
            <a:extLst>
              <a:ext uri="{FF2B5EF4-FFF2-40B4-BE49-F238E27FC236}">
                <a16:creationId xmlns:a16="http://schemas.microsoft.com/office/drawing/2014/main" id="{3D97998C-4CBD-48BC-8A2E-D8D97585C167}"/>
              </a:ext>
            </a:extLst>
          </p:cNvPr>
          <p:cNvCxnSpPr>
            <a:cxnSpLocks/>
          </p:cNvCxnSpPr>
          <p:nvPr/>
        </p:nvCxnSpPr>
        <p:spPr>
          <a:xfrm flipV="1">
            <a:off x="3304989" y="5477232"/>
            <a:ext cx="809811" cy="633234"/>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48808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72B2E-7471-4ED2-BE55-CDEBB24596CC}"/>
              </a:ext>
            </a:extLst>
          </p:cNvPr>
          <p:cNvSpPr>
            <a:spLocks noGrp="1"/>
          </p:cNvSpPr>
          <p:nvPr>
            <p:ph type="title"/>
          </p:nvPr>
        </p:nvSpPr>
        <p:spPr>
          <a:xfrm>
            <a:off x="495300" y="-1557"/>
            <a:ext cx="10915650" cy="1049308"/>
          </a:xfrm>
        </p:spPr>
        <p:txBody>
          <a:bodyPr>
            <a:normAutofit/>
          </a:bodyPr>
          <a:lstStyle/>
          <a:p>
            <a:pPr algn="ctr"/>
            <a:r>
              <a:rPr lang="en-US" sz="3200" dirty="0">
                <a:latin typeface="+mn-lt"/>
              </a:rPr>
              <a:t>K57 </a:t>
            </a:r>
            <a:r>
              <a:rPr lang="en-US" sz="3200" dirty="0" err="1">
                <a:latin typeface="+mn-lt"/>
              </a:rPr>
              <a:t>Rastering</a:t>
            </a:r>
            <a:r>
              <a:rPr lang="en-US" sz="3200" dirty="0">
                <a:latin typeface="+mn-lt"/>
              </a:rPr>
              <a:t> Demo: Overview</a:t>
            </a:r>
          </a:p>
        </p:txBody>
      </p:sp>
      <p:pic>
        <p:nvPicPr>
          <p:cNvPr id="5" name="Picture 4">
            <a:extLst>
              <a:ext uri="{FF2B5EF4-FFF2-40B4-BE49-F238E27FC236}">
                <a16:creationId xmlns:a16="http://schemas.microsoft.com/office/drawing/2014/main" id="{0C79641D-B3B3-4CAD-9598-8122C78B153A}"/>
              </a:ext>
            </a:extLst>
          </p:cNvPr>
          <p:cNvPicPr>
            <a:picLocks noChangeAspect="1"/>
          </p:cNvPicPr>
          <p:nvPr/>
        </p:nvPicPr>
        <p:blipFill rotWithShape="1">
          <a:blip r:embed="rId2"/>
          <a:srcRect l="23047" t="23932" r="20546" b="13738"/>
          <a:stretch/>
        </p:blipFill>
        <p:spPr>
          <a:xfrm>
            <a:off x="6096000" y="3228975"/>
            <a:ext cx="6121859" cy="3629025"/>
          </a:xfrm>
          <a:prstGeom prst="rect">
            <a:avLst/>
          </a:prstGeom>
        </p:spPr>
      </p:pic>
      <p:sp>
        <p:nvSpPr>
          <p:cNvPr id="6" name="TextBox 5">
            <a:extLst>
              <a:ext uri="{FF2B5EF4-FFF2-40B4-BE49-F238E27FC236}">
                <a16:creationId xmlns:a16="http://schemas.microsoft.com/office/drawing/2014/main" id="{B61DBAFC-4AA9-497E-871D-B482FB7F101C}"/>
              </a:ext>
            </a:extLst>
          </p:cNvPr>
          <p:cNvSpPr txBox="1"/>
          <p:nvPr/>
        </p:nvSpPr>
        <p:spPr>
          <a:xfrm>
            <a:off x="6991350" y="2411967"/>
            <a:ext cx="3720057" cy="369332"/>
          </a:xfrm>
          <a:prstGeom prst="rect">
            <a:avLst/>
          </a:prstGeom>
          <a:noFill/>
        </p:spPr>
        <p:txBody>
          <a:bodyPr wrap="none" rtlCol="0">
            <a:spAutoFit/>
          </a:bodyPr>
          <a:lstStyle/>
          <a:p>
            <a:r>
              <a:rPr lang="en-US" dirty="0" err="1"/>
              <a:t>Rastering</a:t>
            </a:r>
            <a:r>
              <a:rPr lang="en-US" dirty="0"/>
              <a:t> has its own Overview Menu</a:t>
            </a:r>
          </a:p>
        </p:txBody>
      </p:sp>
      <p:pic>
        <p:nvPicPr>
          <p:cNvPr id="7" name="Picture 6">
            <a:extLst>
              <a:ext uri="{FF2B5EF4-FFF2-40B4-BE49-F238E27FC236}">
                <a16:creationId xmlns:a16="http://schemas.microsoft.com/office/drawing/2014/main" id="{ACF5B5A6-5D66-450C-8475-5682E31E7F81}"/>
              </a:ext>
            </a:extLst>
          </p:cNvPr>
          <p:cNvPicPr>
            <a:picLocks noChangeAspect="1"/>
          </p:cNvPicPr>
          <p:nvPr/>
        </p:nvPicPr>
        <p:blipFill rotWithShape="1">
          <a:blip r:embed="rId3"/>
          <a:srcRect l="22891" t="24806" r="19297" b="7475"/>
          <a:stretch/>
        </p:blipFill>
        <p:spPr>
          <a:xfrm>
            <a:off x="0" y="1857375"/>
            <a:ext cx="6166867" cy="3875126"/>
          </a:xfrm>
          <a:prstGeom prst="rect">
            <a:avLst/>
          </a:prstGeom>
        </p:spPr>
      </p:pic>
      <p:sp>
        <p:nvSpPr>
          <p:cNvPr id="9" name="TextBox 8">
            <a:extLst>
              <a:ext uri="{FF2B5EF4-FFF2-40B4-BE49-F238E27FC236}">
                <a16:creationId xmlns:a16="http://schemas.microsoft.com/office/drawing/2014/main" id="{2B7F970F-9826-4B24-8897-072980A8E361}"/>
              </a:ext>
            </a:extLst>
          </p:cNvPr>
          <p:cNvSpPr txBox="1"/>
          <p:nvPr/>
        </p:nvSpPr>
        <p:spPr>
          <a:xfrm>
            <a:off x="123825" y="964169"/>
            <a:ext cx="6043042" cy="646331"/>
          </a:xfrm>
          <a:prstGeom prst="rect">
            <a:avLst/>
          </a:prstGeom>
          <a:noFill/>
        </p:spPr>
        <p:txBody>
          <a:bodyPr wrap="square" rtlCol="0">
            <a:spAutoFit/>
          </a:bodyPr>
          <a:lstStyle/>
          <a:p>
            <a:r>
              <a:rPr lang="en-US" dirty="0" err="1"/>
              <a:t>Rastering</a:t>
            </a:r>
            <a:r>
              <a:rPr lang="en-US" dirty="0"/>
              <a:t> is an application separate from the other applications such as Spectrum or Receiver.</a:t>
            </a:r>
          </a:p>
        </p:txBody>
      </p:sp>
      <p:cxnSp>
        <p:nvCxnSpPr>
          <p:cNvPr id="10" name="Straight Arrow Connector 9">
            <a:extLst>
              <a:ext uri="{FF2B5EF4-FFF2-40B4-BE49-F238E27FC236}">
                <a16:creationId xmlns:a16="http://schemas.microsoft.com/office/drawing/2014/main" id="{67CE04E6-E8B0-472C-8EB5-58E33E79DA11}"/>
              </a:ext>
            </a:extLst>
          </p:cNvPr>
          <p:cNvCxnSpPr>
            <a:cxnSpLocks/>
            <a:stCxn id="6" idx="1"/>
          </p:cNvCxnSpPr>
          <p:nvPr/>
        </p:nvCxnSpPr>
        <p:spPr>
          <a:xfrm flipH="1">
            <a:off x="5905500" y="2596633"/>
            <a:ext cx="1085850" cy="26706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4872EDE-1BC4-4E9E-8373-7F1F960843CB}"/>
              </a:ext>
            </a:extLst>
          </p:cNvPr>
          <p:cNvCxnSpPr>
            <a:cxnSpLocks/>
            <a:stCxn id="6" idx="1"/>
          </p:cNvCxnSpPr>
          <p:nvPr/>
        </p:nvCxnSpPr>
        <p:spPr>
          <a:xfrm>
            <a:off x="6991350" y="2596633"/>
            <a:ext cx="647700" cy="7275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99900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72B2E-7471-4ED2-BE55-CDEBB24596CC}"/>
              </a:ext>
            </a:extLst>
          </p:cNvPr>
          <p:cNvSpPr>
            <a:spLocks noGrp="1"/>
          </p:cNvSpPr>
          <p:nvPr>
            <p:ph type="title"/>
          </p:nvPr>
        </p:nvSpPr>
        <p:spPr>
          <a:xfrm>
            <a:off x="933450" y="214208"/>
            <a:ext cx="10029825" cy="614467"/>
          </a:xfrm>
        </p:spPr>
        <p:txBody>
          <a:bodyPr>
            <a:normAutofit/>
          </a:bodyPr>
          <a:lstStyle/>
          <a:p>
            <a:pPr algn="ctr"/>
            <a:r>
              <a:rPr lang="en-US" sz="3200" dirty="0">
                <a:latin typeface="+mn-lt"/>
              </a:rPr>
              <a:t>Initial Steps for K57 </a:t>
            </a:r>
            <a:r>
              <a:rPr lang="en-US" sz="3200" dirty="0" err="1">
                <a:latin typeface="+mn-lt"/>
              </a:rPr>
              <a:t>Rastering</a:t>
            </a:r>
            <a:r>
              <a:rPr lang="en-US" sz="3200" dirty="0">
                <a:latin typeface="+mn-lt"/>
              </a:rPr>
              <a:t> Demo</a:t>
            </a:r>
          </a:p>
        </p:txBody>
      </p:sp>
      <p:sp>
        <p:nvSpPr>
          <p:cNvPr id="9" name="TextBox 8">
            <a:extLst>
              <a:ext uri="{FF2B5EF4-FFF2-40B4-BE49-F238E27FC236}">
                <a16:creationId xmlns:a16="http://schemas.microsoft.com/office/drawing/2014/main" id="{0EC48F35-B646-473F-86F4-FFD3E418AE4A}"/>
              </a:ext>
            </a:extLst>
          </p:cNvPr>
          <p:cNvSpPr txBox="1"/>
          <p:nvPr/>
        </p:nvSpPr>
        <p:spPr>
          <a:xfrm>
            <a:off x="518604" y="923926"/>
            <a:ext cx="11345292" cy="5632311"/>
          </a:xfrm>
          <a:prstGeom prst="rect">
            <a:avLst/>
          </a:prstGeom>
          <a:noFill/>
        </p:spPr>
        <p:txBody>
          <a:bodyPr wrap="square" rtlCol="0">
            <a:spAutoFit/>
          </a:bodyPr>
          <a:lstStyle/>
          <a:p>
            <a:r>
              <a:rPr lang="en-US" dirty="0"/>
              <a:t>Prior to using the </a:t>
            </a:r>
            <a:r>
              <a:rPr lang="en-US" dirty="0" err="1"/>
              <a:t>Rastering</a:t>
            </a:r>
            <a:r>
              <a:rPr lang="en-US" dirty="0"/>
              <a:t> application, one needs to find a frequency with the suspected correlation using the Receiver application with an oscilloscope and an alternating video test pattern.  Then we need to use two other applications (Spectrum and Analog </a:t>
            </a:r>
            <a:r>
              <a:rPr lang="en-US" dirty="0" err="1"/>
              <a:t>Demod</a:t>
            </a:r>
            <a:r>
              <a:rPr lang="en-US" dirty="0"/>
              <a:t>) to find the vertical refresh rate and horizontal scan frequency.</a:t>
            </a:r>
          </a:p>
          <a:p>
            <a:endParaRPr lang="en-US" dirty="0"/>
          </a:p>
          <a:p>
            <a:r>
              <a:rPr lang="en-US" dirty="0"/>
              <a:t>Press Setup, Parameter Coupling, Center Frequency: On.  (Very important so that all applications use same frequency).</a:t>
            </a:r>
          </a:p>
          <a:p>
            <a:r>
              <a:rPr lang="en-US" dirty="0"/>
              <a:t>Set the center frequency to 150 MHz (i.e., the carrier frequency of the raster signal).</a:t>
            </a:r>
          </a:p>
          <a:p>
            <a:r>
              <a:rPr lang="en-US" dirty="0"/>
              <a:t>Using the spectrum analyzer display, observe the spectrum.</a:t>
            </a:r>
          </a:p>
          <a:p>
            <a:endParaRPr lang="en-US" dirty="0"/>
          </a:p>
          <a:p>
            <a:r>
              <a:rPr lang="en-US" dirty="0"/>
              <a:t>Press Mode, Spectrum2, Span, 0 Hz (we are going to find the vertical refresh rate).</a:t>
            </a:r>
          </a:p>
          <a:p>
            <a:r>
              <a:rPr lang="en-US" dirty="0"/>
              <a:t>Press Sweep, Sweep Time: Manual, 40 </a:t>
            </a:r>
            <a:r>
              <a:rPr lang="en-US" dirty="0" err="1"/>
              <a:t>ms.</a:t>
            </a:r>
            <a:endParaRPr lang="en-US" dirty="0"/>
          </a:p>
          <a:p>
            <a:r>
              <a:rPr lang="en-US" dirty="0"/>
              <a:t>Use markers to find the vertical refresh rate.  The inverse of the delta marker time should be about 60 Hz.</a:t>
            </a:r>
          </a:p>
          <a:p>
            <a:endParaRPr lang="en-US" dirty="0"/>
          </a:p>
          <a:p>
            <a:r>
              <a:rPr lang="en-US" dirty="0"/>
              <a:t>Press Mode, Analog </a:t>
            </a:r>
            <a:r>
              <a:rPr lang="en-US" dirty="0" err="1"/>
              <a:t>Demod</a:t>
            </a:r>
            <a:r>
              <a:rPr lang="en-US" dirty="0"/>
              <a:t> (we are now going to find the horizontal scan frequency).</a:t>
            </a:r>
          </a:p>
          <a:p>
            <a:r>
              <a:rPr lang="en-US" dirty="0"/>
              <a:t>Set </a:t>
            </a:r>
            <a:r>
              <a:rPr lang="en-US" dirty="0" err="1"/>
              <a:t>Meas</a:t>
            </a:r>
            <a:r>
              <a:rPr lang="en-US" dirty="0"/>
              <a:t> Time to 50 </a:t>
            </a:r>
            <a:r>
              <a:rPr lang="en-US" dirty="0" err="1"/>
              <a:t>ms.</a:t>
            </a:r>
            <a:endParaRPr lang="en-US" dirty="0"/>
          </a:p>
          <a:p>
            <a:r>
              <a:rPr lang="en-US" dirty="0"/>
              <a:t>Press Display Configuration, drag the AM Spectrum onto display area.</a:t>
            </a:r>
          </a:p>
          <a:p>
            <a:r>
              <a:rPr lang="en-US" dirty="0"/>
              <a:t>Set AF Start to 0 Hz and AF Stop to 100 kHz (we are essentially displaying an FFT of the 50 </a:t>
            </a:r>
            <a:r>
              <a:rPr lang="en-US" dirty="0" err="1"/>
              <a:t>ms</a:t>
            </a:r>
            <a:r>
              <a:rPr lang="en-US" dirty="0"/>
              <a:t> acquisition).</a:t>
            </a:r>
          </a:p>
          <a:p>
            <a:r>
              <a:rPr lang="en-US" dirty="0"/>
              <a:t>Use the Marker to find the line rate (i.e., horizontal scan rate), which should be 30.72 kHz.</a:t>
            </a:r>
          </a:p>
          <a:p>
            <a:r>
              <a:rPr lang="en-US" dirty="0"/>
              <a:t>Calculate the number of lines by dividing the line rate by the vertical refresh rate (30,720/60 = 512 lines/frame).</a:t>
            </a:r>
          </a:p>
          <a:p>
            <a:endParaRPr lang="en-US" dirty="0"/>
          </a:p>
          <a:p>
            <a:r>
              <a:rPr lang="en-US" dirty="0"/>
              <a:t>Go to next slide to activate the </a:t>
            </a:r>
            <a:r>
              <a:rPr lang="en-US" dirty="0" err="1"/>
              <a:t>Rastering</a:t>
            </a:r>
            <a:r>
              <a:rPr lang="en-US" dirty="0"/>
              <a:t> application.  </a:t>
            </a:r>
          </a:p>
        </p:txBody>
      </p:sp>
    </p:spTree>
    <p:extLst>
      <p:ext uri="{BB962C8B-B14F-4D97-AF65-F5344CB8AC3E}">
        <p14:creationId xmlns:p14="http://schemas.microsoft.com/office/powerpoint/2010/main" val="15116438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72B2E-7471-4ED2-BE55-CDEBB24596CC}"/>
              </a:ext>
            </a:extLst>
          </p:cNvPr>
          <p:cNvSpPr>
            <a:spLocks noGrp="1"/>
          </p:cNvSpPr>
          <p:nvPr>
            <p:ph type="title"/>
          </p:nvPr>
        </p:nvSpPr>
        <p:spPr>
          <a:xfrm>
            <a:off x="495300" y="-1557"/>
            <a:ext cx="10915650" cy="1049308"/>
          </a:xfrm>
        </p:spPr>
        <p:txBody>
          <a:bodyPr>
            <a:normAutofit/>
          </a:bodyPr>
          <a:lstStyle/>
          <a:p>
            <a:pPr algn="ctr"/>
            <a:r>
              <a:rPr lang="en-US" sz="3200" dirty="0">
                <a:latin typeface="+mn-lt"/>
              </a:rPr>
              <a:t>Activate the </a:t>
            </a:r>
            <a:r>
              <a:rPr lang="en-US" sz="3200" dirty="0" err="1">
                <a:latin typeface="+mn-lt"/>
              </a:rPr>
              <a:t>Rastering</a:t>
            </a:r>
            <a:r>
              <a:rPr lang="en-US" sz="3200" dirty="0">
                <a:latin typeface="+mn-lt"/>
              </a:rPr>
              <a:t> Application</a:t>
            </a:r>
          </a:p>
        </p:txBody>
      </p:sp>
      <p:sp>
        <p:nvSpPr>
          <p:cNvPr id="9" name="TextBox 8">
            <a:extLst>
              <a:ext uri="{FF2B5EF4-FFF2-40B4-BE49-F238E27FC236}">
                <a16:creationId xmlns:a16="http://schemas.microsoft.com/office/drawing/2014/main" id="{0EC48F35-B646-473F-86F4-FFD3E418AE4A}"/>
              </a:ext>
            </a:extLst>
          </p:cNvPr>
          <p:cNvSpPr txBox="1"/>
          <p:nvPr/>
        </p:nvSpPr>
        <p:spPr>
          <a:xfrm>
            <a:off x="256158" y="828705"/>
            <a:ext cx="11824479" cy="2862322"/>
          </a:xfrm>
          <a:prstGeom prst="rect">
            <a:avLst/>
          </a:prstGeom>
          <a:noFill/>
        </p:spPr>
        <p:txBody>
          <a:bodyPr wrap="square" rtlCol="0">
            <a:spAutoFit/>
          </a:bodyPr>
          <a:lstStyle/>
          <a:p>
            <a:r>
              <a:rPr lang="en-US" dirty="0"/>
              <a:t>Press Mode, </a:t>
            </a:r>
            <a:r>
              <a:rPr lang="en-US" dirty="0" err="1"/>
              <a:t>Rastering</a:t>
            </a:r>
            <a:r>
              <a:rPr lang="en-US" dirty="0"/>
              <a:t> (i.e. activate the </a:t>
            </a:r>
            <a:r>
              <a:rPr lang="en-US" dirty="0" err="1"/>
              <a:t>rastering</a:t>
            </a:r>
            <a:r>
              <a:rPr lang="en-US" dirty="0"/>
              <a:t> application).</a:t>
            </a:r>
          </a:p>
          <a:p>
            <a:r>
              <a:rPr lang="en-US" dirty="0"/>
              <a:t>Press Overview, </a:t>
            </a:r>
            <a:r>
              <a:rPr lang="en-US" dirty="0" err="1"/>
              <a:t>Rastering</a:t>
            </a:r>
            <a:r>
              <a:rPr lang="en-US" dirty="0"/>
              <a:t>, Lines per Frame, 512.  Line Rate 30.72 kHz (the lines are not as critical as the line rate).</a:t>
            </a:r>
          </a:p>
          <a:p>
            <a:r>
              <a:rPr lang="en-US" dirty="0"/>
              <a:t>Press Overview, Trigger, Time Trigger, 16.6667 </a:t>
            </a:r>
            <a:r>
              <a:rPr lang="en-US" dirty="0" err="1"/>
              <a:t>ms</a:t>
            </a:r>
            <a:r>
              <a:rPr lang="en-US" dirty="0"/>
              <a:t> (i.e., 1/60).</a:t>
            </a:r>
          </a:p>
          <a:p>
            <a:r>
              <a:rPr lang="en-US" dirty="0"/>
              <a:t>Note: instead of using Time Trigger, one can also try Overview, </a:t>
            </a:r>
            <a:r>
              <a:rPr lang="en-US" dirty="0" err="1"/>
              <a:t>Rastering</a:t>
            </a:r>
            <a:r>
              <a:rPr lang="en-US" dirty="0"/>
              <a:t>, Locking = On.</a:t>
            </a:r>
          </a:p>
          <a:p>
            <a:r>
              <a:rPr lang="en-US" dirty="0"/>
              <a:t>Press Overview, </a:t>
            </a:r>
            <a:r>
              <a:rPr lang="en-US" dirty="0" err="1"/>
              <a:t>Rastering</a:t>
            </a:r>
            <a:r>
              <a:rPr lang="en-US" dirty="0"/>
              <a:t>, Image Stabilization = On (stabilizes horizontal scan rate).</a:t>
            </a:r>
          </a:p>
          <a:p>
            <a:r>
              <a:rPr lang="en-US" dirty="0"/>
              <a:t>Press Overview, </a:t>
            </a:r>
            <a:r>
              <a:rPr lang="en-US" dirty="0" err="1"/>
              <a:t>Rastering</a:t>
            </a:r>
            <a:r>
              <a:rPr lang="en-US" dirty="0"/>
              <a:t>, Data Acquisition, Sample Rate to increase the sampling rate which will sharpen the image.</a:t>
            </a:r>
          </a:p>
          <a:p>
            <a:r>
              <a:rPr lang="en-US" dirty="0"/>
              <a:t>Press </a:t>
            </a:r>
            <a:r>
              <a:rPr lang="en-US" dirty="0" err="1"/>
              <a:t>Meas</a:t>
            </a:r>
            <a:r>
              <a:rPr lang="en-US" dirty="0"/>
              <a:t> Config, De-Skew, and draw a line with the mouse in the angle of the tilt to </a:t>
            </a:r>
            <a:r>
              <a:rPr lang="en-US" dirty="0" err="1"/>
              <a:t>deskew</a:t>
            </a:r>
            <a:r>
              <a:rPr lang="en-US" dirty="0"/>
              <a:t> the image. </a:t>
            </a:r>
            <a:r>
              <a:rPr lang="en-US" dirty="0" err="1"/>
              <a:t>Deskewing</a:t>
            </a:r>
            <a:r>
              <a:rPr lang="en-US" dirty="0"/>
              <a:t> basically adjusts the line rate to align the image.</a:t>
            </a:r>
          </a:p>
          <a:p>
            <a:r>
              <a:rPr lang="en-US" dirty="0"/>
              <a:t>Press Overview. </a:t>
            </a:r>
            <a:r>
              <a:rPr lang="en-US" dirty="0" err="1"/>
              <a:t>Rastering</a:t>
            </a:r>
            <a:r>
              <a:rPr lang="en-US" dirty="0"/>
              <a:t>, Scaling, and use either Auto-Range or Cutoff High / Cutoff Low to adjust the contrast of the image.</a:t>
            </a:r>
          </a:p>
          <a:p>
            <a:r>
              <a:rPr lang="en-US" dirty="0"/>
              <a:t>  </a:t>
            </a:r>
          </a:p>
        </p:txBody>
      </p:sp>
      <p:pic>
        <p:nvPicPr>
          <p:cNvPr id="3" name="Picture 2">
            <a:extLst>
              <a:ext uri="{FF2B5EF4-FFF2-40B4-BE49-F238E27FC236}">
                <a16:creationId xmlns:a16="http://schemas.microsoft.com/office/drawing/2014/main" id="{D652CA4E-267D-4F65-B60C-026553D7C2CC}"/>
              </a:ext>
            </a:extLst>
          </p:cNvPr>
          <p:cNvPicPr>
            <a:picLocks noChangeAspect="1"/>
          </p:cNvPicPr>
          <p:nvPr/>
        </p:nvPicPr>
        <p:blipFill rotWithShape="1">
          <a:blip r:embed="rId2"/>
          <a:srcRect l="41141" t="21115" r="29273" b="15558"/>
          <a:stretch/>
        </p:blipFill>
        <p:spPr>
          <a:xfrm>
            <a:off x="-1" y="3416393"/>
            <a:ext cx="3003313" cy="3448584"/>
          </a:xfrm>
          <a:prstGeom prst="rect">
            <a:avLst/>
          </a:prstGeom>
        </p:spPr>
      </p:pic>
      <p:pic>
        <p:nvPicPr>
          <p:cNvPr id="4" name="Picture 3">
            <a:extLst>
              <a:ext uri="{FF2B5EF4-FFF2-40B4-BE49-F238E27FC236}">
                <a16:creationId xmlns:a16="http://schemas.microsoft.com/office/drawing/2014/main" id="{6987CB22-DEF9-404F-B8C2-11E527615AB7}"/>
              </a:ext>
            </a:extLst>
          </p:cNvPr>
          <p:cNvPicPr>
            <a:picLocks noChangeAspect="1"/>
          </p:cNvPicPr>
          <p:nvPr/>
        </p:nvPicPr>
        <p:blipFill rotWithShape="1">
          <a:blip r:embed="rId3"/>
          <a:srcRect l="41869" t="26891" r="32252" b="16640"/>
          <a:stretch/>
        </p:blipFill>
        <p:spPr>
          <a:xfrm>
            <a:off x="9430296" y="3416393"/>
            <a:ext cx="2650341" cy="3102418"/>
          </a:xfrm>
          <a:prstGeom prst="rect">
            <a:avLst/>
          </a:prstGeom>
        </p:spPr>
      </p:pic>
      <p:pic>
        <p:nvPicPr>
          <p:cNvPr id="5" name="Picture 4">
            <a:extLst>
              <a:ext uri="{FF2B5EF4-FFF2-40B4-BE49-F238E27FC236}">
                <a16:creationId xmlns:a16="http://schemas.microsoft.com/office/drawing/2014/main" id="{3390227D-EDF3-4576-B584-DF836490D069}"/>
              </a:ext>
            </a:extLst>
          </p:cNvPr>
          <p:cNvPicPr>
            <a:picLocks noChangeAspect="1"/>
          </p:cNvPicPr>
          <p:nvPr/>
        </p:nvPicPr>
        <p:blipFill rotWithShape="1">
          <a:blip r:embed="rId4"/>
          <a:srcRect l="41796" t="32049" r="29442" b="10672"/>
          <a:stretch/>
        </p:blipFill>
        <p:spPr>
          <a:xfrm>
            <a:off x="6096000" y="3429000"/>
            <a:ext cx="2945597" cy="3146919"/>
          </a:xfrm>
          <a:prstGeom prst="rect">
            <a:avLst/>
          </a:prstGeom>
        </p:spPr>
      </p:pic>
      <p:pic>
        <p:nvPicPr>
          <p:cNvPr id="6" name="Picture 5">
            <a:extLst>
              <a:ext uri="{FF2B5EF4-FFF2-40B4-BE49-F238E27FC236}">
                <a16:creationId xmlns:a16="http://schemas.microsoft.com/office/drawing/2014/main" id="{EAD2AB27-639E-4EB0-AE91-C340893ED523}"/>
              </a:ext>
            </a:extLst>
          </p:cNvPr>
          <p:cNvPicPr>
            <a:picLocks noChangeAspect="1"/>
          </p:cNvPicPr>
          <p:nvPr/>
        </p:nvPicPr>
        <p:blipFill rotWithShape="1">
          <a:blip r:embed="rId5"/>
          <a:srcRect l="41719" t="40825" r="29842" b="23349"/>
          <a:stretch/>
        </p:blipFill>
        <p:spPr>
          <a:xfrm>
            <a:off x="3057525" y="4162278"/>
            <a:ext cx="2895600" cy="1956814"/>
          </a:xfrm>
          <a:prstGeom prst="rect">
            <a:avLst/>
          </a:prstGeom>
        </p:spPr>
      </p:pic>
    </p:spTree>
    <p:extLst>
      <p:ext uri="{BB962C8B-B14F-4D97-AF65-F5344CB8AC3E}">
        <p14:creationId xmlns:p14="http://schemas.microsoft.com/office/powerpoint/2010/main" val="14478242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72B2E-7471-4ED2-BE55-CDEBB24596CC}"/>
              </a:ext>
            </a:extLst>
          </p:cNvPr>
          <p:cNvSpPr>
            <a:spLocks noGrp="1"/>
          </p:cNvSpPr>
          <p:nvPr>
            <p:ph type="title"/>
          </p:nvPr>
        </p:nvSpPr>
        <p:spPr>
          <a:xfrm>
            <a:off x="495300" y="-1557"/>
            <a:ext cx="10915650" cy="1049308"/>
          </a:xfrm>
        </p:spPr>
        <p:txBody>
          <a:bodyPr>
            <a:normAutofit/>
          </a:bodyPr>
          <a:lstStyle/>
          <a:p>
            <a:pPr algn="ctr"/>
            <a:r>
              <a:rPr lang="en-US" sz="3200" dirty="0">
                <a:latin typeface="+mn-lt"/>
              </a:rPr>
              <a:t>K57 </a:t>
            </a:r>
            <a:r>
              <a:rPr lang="en-US" sz="3200" dirty="0" err="1">
                <a:latin typeface="+mn-lt"/>
              </a:rPr>
              <a:t>Rastering</a:t>
            </a:r>
            <a:r>
              <a:rPr lang="en-US" sz="3200" dirty="0">
                <a:latin typeface="+mn-lt"/>
              </a:rPr>
              <a:t> Demo: Closing Thoughts</a:t>
            </a:r>
          </a:p>
        </p:txBody>
      </p:sp>
      <p:sp>
        <p:nvSpPr>
          <p:cNvPr id="8" name="Content Placeholder 2">
            <a:extLst>
              <a:ext uri="{FF2B5EF4-FFF2-40B4-BE49-F238E27FC236}">
                <a16:creationId xmlns:a16="http://schemas.microsoft.com/office/drawing/2014/main" id="{12887203-6FBA-4081-AC06-235D362971C7}"/>
              </a:ext>
            </a:extLst>
          </p:cNvPr>
          <p:cNvSpPr>
            <a:spLocks noGrp="1"/>
          </p:cNvSpPr>
          <p:nvPr>
            <p:ph idx="1"/>
          </p:nvPr>
        </p:nvSpPr>
        <p:spPr>
          <a:xfrm>
            <a:off x="690562" y="1273174"/>
            <a:ext cx="10515600" cy="4689475"/>
          </a:xfrm>
        </p:spPr>
        <p:txBody>
          <a:bodyPr>
            <a:normAutofit/>
          </a:bodyPr>
          <a:lstStyle/>
          <a:p>
            <a:r>
              <a:rPr lang="en-US" dirty="0"/>
              <a:t>The FSWT User’s Manual has in-depth information on using the raster option.</a:t>
            </a:r>
          </a:p>
          <a:p>
            <a:r>
              <a:rPr lang="en-US" dirty="0"/>
              <a:t>There are various ways to trigger the acquisition and to automatically find the vertical refresh rate and horizontal scan frequency.</a:t>
            </a:r>
          </a:p>
          <a:p>
            <a:r>
              <a:rPr lang="en-US" dirty="0"/>
              <a:t>I have demonstrated the “manual” approach since I tend to be old school and want to understand the what and why of what I am doing.</a:t>
            </a:r>
          </a:p>
          <a:p>
            <a:r>
              <a:rPr lang="en-US" dirty="0"/>
              <a:t>My previous experience with the K57 </a:t>
            </a:r>
            <a:r>
              <a:rPr lang="en-US" dirty="0" err="1"/>
              <a:t>rastering</a:t>
            </a:r>
            <a:r>
              <a:rPr lang="en-US" dirty="0"/>
              <a:t> software was on a beta version with limited features.  So I suggest spending some serious “tinkering” time with all the features to fully understand all the capabilities.</a:t>
            </a:r>
          </a:p>
          <a:p>
            <a:endParaRPr lang="en-US" dirty="0"/>
          </a:p>
        </p:txBody>
      </p:sp>
    </p:spTree>
    <p:extLst>
      <p:ext uri="{BB962C8B-B14F-4D97-AF65-F5344CB8AC3E}">
        <p14:creationId xmlns:p14="http://schemas.microsoft.com/office/powerpoint/2010/main" val="2400905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64BC9-16A6-47F7-8062-FC13F4E25648}"/>
              </a:ext>
            </a:extLst>
          </p:cNvPr>
          <p:cNvSpPr>
            <a:spLocks noGrp="1"/>
          </p:cNvSpPr>
          <p:nvPr>
            <p:ph type="title"/>
          </p:nvPr>
        </p:nvSpPr>
        <p:spPr>
          <a:xfrm>
            <a:off x="838200" y="365127"/>
            <a:ext cx="10515600" cy="892173"/>
          </a:xfrm>
        </p:spPr>
        <p:txBody>
          <a:bodyPr/>
          <a:lstStyle/>
          <a:p>
            <a:pPr algn="ctr"/>
            <a:r>
              <a:rPr lang="en-US" dirty="0">
                <a:latin typeface="+mn-lt"/>
              </a:rPr>
              <a:t>Readability as a Function of S/N</a:t>
            </a:r>
          </a:p>
        </p:txBody>
      </p:sp>
      <p:pic>
        <p:nvPicPr>
          <p:cNvPr id="3" name="Picture 2">
            <a:extLst>
              <a:ext uri="{FF2B5EF4-FFF2-40B4-BE49-F238E27FC236}">
                <a16:creationId xmlns:a16="http://schemas.microsoft.com/office/drawing/2014/main" id="{5A07CFA1-4CC7-43B9-B459-4FB37C5A6FDF}"/>
              </a:ext>
            </a:extLst>
          </p:cNvPr>
          <p:cNvPicPr>
            <a:picLocks noChangeAspect="1"/>
          </p:cNvPicPr>
          <p:nvPr/>
        </p:nvPicPr>
        <p:blipFill rotWithShape="1">
          <a:blip r:embed="rId2"/>
          <a:srcRect l="10673" t="23831" r="26058"/>
          <a:stretch/>
        </p:blipFill>
        <p:spPr>
          <a:xfrm>
            <a:off x="1718421" y="1257300"/>
            <a:ext cx="8576757" cy="5539154"/>
          </a:xfrm>
          <a:prstGeom prst="rect">
            <a:avLst/>
          </a:prstGeom>
        </p:spPr>
      </p:pic>
    </p:spTree>
    <p:extLst>
      <p:ext uri="{BB962C8B-B14F-4D97-AF65-F5344CB8AC3E}">
        <p14:creationId xmlns:p14="http://schemas.microsoft.com/office/powerpoint/2010/main" val="2082124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335EA-7248-498B-B0A4-27AC77329A86}"/>
              </a:ext>
            </a:extLst>
          </p:cNvPr>
          <p:cNvSpPr>
            <a:spLocks noGrp="1"/>
          </p:cNvSpPr>
          <p:nvPr>
            <p:ph type="title"/>
          </p:nvPr>
        </p:nvSpPr>
        <p:spPr>
          <a:xfrm>
            <a:off x="1392389" y="225186"/>
            <a:ext cx="8625396" cy="1325563"/>
          </a:xfrm>
        </p:spPr>
        <p:txBody>
          <a:bodyPr/>
          <a:lstStyle/>
          <a:p>
            <a:pPr algn="ctr"/>
            <a:r>
              <a:rPr lang="en-US" dirty="0">
                <a:latin typeface="+mn-lt"/>
              </a:rPr>
              <a:t>Raster Scan of an Electron Beam in a Cathode Ray Tube (CRT)</a:t>
            </a:r>
          </a:p>
        </p:txBody>
      </p:sp>
      <p:pic>
        <p:nvPicPr>
          <p:cNvPr id="3" name="Picture 2">
            <a:extLst>
              <a:ext uri="{FF2B5EF4-FFF2-40B4-BE49-F238E27FC236}">
                <a16:creationId xmlns:a16="http://schemas.microsoft.com/office/drawing/2014/main" id="{4B909878-6E8A-454C-A969-825533174AAC}"/>
              </a:ext>
            </a:extLst>
          </p:cNvPr>
          <p:cNvPicPr>
            <a:picLocks noChangeAspect="1"/>
          </p:cNvPicPr>
          <p:nvPr/>
        </p:nvPicPr>
        <p:blipFill rotWithShape="1">
          <a:blip r:embed="rId2"/>
          <a:srcRect t="17916" r="59231" b="24548"/>
          <a:stretch/>
        </p:blipFill>
        <p:spPr>
          <a:xfrm>
            <a:off x="2350477" y="1646127"/>
            <a:ext cx="6709221" cy="5079388"/>
          </a:xfrm>
          <a:prstGeom prst="rect">
            <a:avLst/>
          </a:prstGeom>
        </p:spPr>
      </p:pic>
      <p:sp>
        <p:nvSpPr>
          <p:cNvPr id="4" name="TextBox 3">
            <a:extLst>
              <a:ext uri="{FF2B5EF4-FFF2-40B4-BE49-F238E27FC236}">
                <a16:creationId xmlns:a16="http://schemas.microsoft.com/office/drawing/2014/main" id="{5CC18DCF-C3B1-44AA-8AF7-B38260F7975F}"/>
              </a:ext>
            </a:extLst>
          </p:cNvPr>
          <p:cNvSpPr txBox="1"/>
          <p:nvPr/>
        </p:nvSpPr>
        <p:spPr>
          <a:xfrm>
            <a:off x="4223240" y="5600700"/>
            <a:ext cx="864019" cy="369332"/>
          </a:xfrm>
          <a:prstGeom prst="rect">
            <a:avLst/>
          </a:prstGeom>
          <a:noFill/>
        </p:spPr>
        <p:txBody>
          <a:bodyPr wrap="none" rtlCol="0">
            <a:spAutoFit/>
          </a:bodyPr>
          <a:lstStyle/>
          <a:p>
            <a:r>
              <a:rPr lang="en-US" dirty="0"/>
              <a:t>Legend</a:t>
            </a:r>
          </a:p>
        </p:txBody>
      </p:sp>
    </p:spTree>
    <p:extLst>
      <p:ext uri="{BB962C8B-B14F-4D97-AF65-F5344CB8AC3E}">
        <p14:creationId xmlns:p14="http://schemas.microsoft.com/office/powerpoint/2010/main" val="639486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233A9-16FF-42E7-8BDE-374B1F8EBC39}"/>
              </a:ext>
            </a:extLst>
          </p:cNvPr>
          <p:cNvSpPr>
            <a:spLocks noGrp="1"/>
          </p:cNvSpPr>
          <p:nvPr>
            <p:ph type="title"/>
          </p:nvPr>
        </p:nvSpPr>
        <p:spPr>
          <a:xfrm>
            <a:off x="428625" y="25787"/>
            <a:ext cx="7886700" cy="1325563"/>
          </a:xfrm>
        </p:spPr>
        <p:txBody>
          <a:bodyPr/>
          <a:lstStyle/>
          <a:p>
            <a:r>
              <a:rPr lang="en-US" dirty="0">
                <a:latin typeface="+mn-lt"/>
              </a:rPr>
              <a:t>VGA Timing, 640 x 480 @ 60 Hz</a:t>
            </a:r>
          </a:p>
        </p:txBody>
      </p:sp>
      <p:grpSp>
        <p:nvGrpSpPr>
          <p:cNvPr id="27" name="Group 26">
            <a:extLst>
              <a:ext uri="{FF2B5EF4-FFF2-40B4-BE49-F238E27FC236}">
                <a16:creationId xmlns:a16="http://schemas.microsoft.com/office/drawing/2014/main" id="{C44897D5-F1C3-47C1-BF7C-0631E2CFBCB9}"/>
              </a:ext>
            </a:extLst>
          </p:cNvPr>
          <p:cNvGrpSpPr/>
          <p:nvPr/>
        </p:nvGrpSpPr>
        <p:grpSpPr>
          <a:xfrm>
            <a:off x="1476467" y="1140897"/>
            <a:ext cx="6936306" cy="5623887"/>
            <a:chOff x="448407" y="1140897"/>
            <a:chExt cx="7183316" cy="5774134"/>
          </a:xfrm>
        </p:grpSpPr>
        <p:pic>
          <p:nvPicPr>
            <p:cNvPr id="3" name="Picture 2">
              <a:extLst>
                <a:ext uri="{FF2B5EF4-FFF2-40B4-BE49-F238E27FC236}">
                  <a16:creationId xmlns:a16="http://schemas.microsoft.com/office/drawing/2014/main" id="{85198F07-6530-47BB-A517-EDE7B7FC1658}"/>
                </a:ext>
              </a:extLst>
            </p:cNvPr>
            <p:cNvPicPr>
              <a:picLocks noChangeAspect="1"/>
            </p:cNvPicPr>
            <p:nvPr/>
          </p:nvPicPr>
          <p:blipFill rotWithShape="1">
            <a:blip r:embed="rId2"/>
            <a:srcRect l="13750" t="22577" r="37884" b="8596"/>
            <a:stretch/>
          </p:blipFill>
          <p:spPr>
            <a:xfrm>
              <a:off x="448407" y="1431148"/>
              <a:ext cx="7183316" cy="5483883"/>
            </a:xfrm>
            <a:prstGeom prst="rect">
              <a:avLst/>
            </a:prstGeom>
          </p:spPr>
        </p:pic>
        <p:sp>
          <p:nvSpPr>
            <p:cNvPr id="4" name="TextBox 3">
              <a:extLst>
                <a:ext uri="{FF2B5EF4-FFF2-40B4-BE49-F238E27FC236}">
                  <a16:creationId xmlns:a16="http://schemas.microsoft.com/office/drawing/2014/main" id="{C3F4260A-AC35-40F5-B6ED-418E9A36F152}"/>
                </a:ext>
              </a:extLst>
            </p:cNvPr>
            <p:cNvSpPr txBox="1"/>
            <p:nvPr/>
          </p:nvSpPr>
          <p:spPr>
            <a:xfrm>
              <a:off x="3297115" y="1140897"/>
              <a:ext cx="1549463" cy="338554"/>
            </a:xfrm>
            <a:prstGeom prst="rect">
              <a:avLst/>
            </a:prstGeom>
            <a:noFill/>
          </p:spPr>
          <p:txBody>
            <a:bodyPr wrap="none" rtlCol="0">
              <a:spAutoFit/>
            </a:bodyPr>
            <a:lstStyle/>
            <a:p>
              <a:r>
                <a:rPr lang="en-US" sz="1600" dirty="0"/>
                <a:t>640 active pixels</a:t>
              </a:r>
            </a:p>
          </p:txBody>
        </p:sp>
        <p:cxnSp>
          <p:nvCxnSpPr>
            <p:cNvPr id="6" name="Straight Arrow Connector 5">
              <a:extLst>
                <a:ext uri="{FF2B5EF4-FFF2-40B4-BE49-F238E27FC236}">
                  <a16:creationId xmlns:a16="http://schemas.microsoft.com/office/drawing/2014/main" id="{3229BE4F-C02D-42DA-BAED-970557D849E5}"/>
                </a:ext>
              </a:extLst>
            </p:cNvPr>
            <p:cNvCxnSpPr>
              <a:stCxn id="4" idx="3"/>
            </p:cNvCxnSpPr>
            <p:nvPr/>
          </p:nvCxnSpPr>
          <p:spPr>
            <a:xfrm>
              <a:off x="4846578" y="1310174"/>
              <a:ext cx="1281660" cy="153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381EEEA-7098-4D04-BEE3-B14C7DB196FA}"/>
                </a:ext>
              </a:extLst>
            </p:cNvPr>
            <p:cNvCxnSpPr>
              <a:stCxn id="4" idx="1"/>
            </p:cNvCxnSpPr>
            <p:nvPr/>
          </p:nvCxnSpPr>
          <p:spPr>
            <a:xfrm flipH="1">
              <a:off x="2031023" y="1310174"/>
              <a:ext cx="1266092" cy="153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44BEFD1-8FCF-4334-818E-3F5F87A4681D}"/>
                </a:ext>
              </a:extLst>
            </p:cNvPr>
            <p:cNvSpPr txBox="1"/>
            <p:nvPr/>
          </p:nvSpPr>
          <p:spPr>
            <a:xfrm>
              <a:off x="2410132" y="4405774"/>
              <a:ext cx="1466684" cy="338554"/>
            </a:xfrm>
            <a:prstGeom prst="rect">
              <a:avLst/>
            </a:prstGeom>
            <a:noFill/>
          </p:spPr>
          <p:txBody>
            <a:bodyPr wrap="none" rtlCol="0">
              <a:spAutoFit/>
            </a:bodyPr>
            <a:lstStyle/>
            <a:p>
              <a:r>
                <a:rPr lang="en-US" sz="1600" dirty="0"/>
                <a:t>480 active lines</a:t>
              </a:r>
            </a:p>
          </p:txBody>
        </p:sp>
        <p:cxnSp>
          <p:nvCxnSpPr>
            <p:cNvPr id="11" name="Straight Connector 10">
              <a:extLst>
                <a:ext uri="{FF2B5EF4-FFF2-40B4-BE49-F238E27FC236}">
                  <a16:creationId xmlns:a16="http://schemas.microsoft.com/office/drawing/2014/main" id="{EB7A079E-6B84-441C-B9D4-7AC07D1DE8B2}"/>
                </a:ext>
              </a:extLst>
            </p:cNvPr>
            <p:cNvCxnSpPr/>
            <p:nvPr/>
          </p:nvCxnSpPr>
          <p:spPr>
            <a:xfrm>
              <a:off x="2031023" y="1222131"/>
              <a:ext cx="0" cy="659423"/>
            </a:xfrm>
            <a:prstGeom prst="line">
              <a:avLst/>
            </a:prstGeom>
            <a:ln w="15875">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0EC22D5-35D0-46C5-A9FF-0D308304ED22}"/>
                </a:ext>
              </a:extLst>
            </p:cNvPr>
            <p:cNvCxnSpPr/>
            <p:nvPr/>
          </p:nvCxnSpPr>
          <p:spPr>
            <a:xfrm>
              <a:off x="6175122" y="1207476"/>
              <a:ext cx="0" cy="659423"/>
            </a:xfrm>
            <a:prstGeom prst="line">
              <a:avLst/>
            </a:prstGeom>
            <a:ln w="15875">
              <a:prstDash val="sysDash"/>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BB2A4DE-470A-4018-ABCC-EA17957F6814}"/>
                </a:ext>
              </a:extLst>
            </p:cNvPr>
            <p:cNvCxnSpPr>
              <a:stCxn id="9" idx="3"/>
            </p:cNvCxnSpPr>
            <p:nvPr/>
          </p:nvCxnSpPr>
          <p:spPr>
            <a:xfrm>
              <a:off x="3876816" y="4575051"/>
              <a:ext cx="1952484" cy="153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4BE769F-4C95-4732-A2DC-A3E4D8C3B117}"/>
                </a:ext>
              </a:extLst>
            </p:cNvPr>
            <p:cNvCxnSpPr>
              <a:stCxn id="9" idx="1"/>
            </p:cNvCxnSpPr>
            <p:nvPr/>
          </p:nvCxnSpPr>
          <p:spPr>
            <a:xfrm flipH="1">
              <a:off x="2233246" y="4575051"/>
              <a:ext cx="17688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AA7A9CA-A0ED-4194-863F-18952B1489AD}"/>
                </a:ext>
              </a:extLst>
            </p:cNvPr>
            <p:cNvSpPr txBox="1"/>
            <p:nvPr/>
          </p:nvSpPr>
          <p:spPr>
            <a:xfrm>
              <a:off x="3736731" y="3156438"/>
              <a:ext cx="835269" cy="954107"/>
            </a:xfrm>
            <a:prstGeom prst="rect">
              <a:avLst/>
            </a:prstGeom>
            <a:solidFill>
              <a:schemeClr val="bg1"/>
            </a:solidFill>
          </p:spPr>
          <p:txBody>
            <a:bodyPr wrap="square" rtlCol="0">
              <a:spAutoFit/>
            </a:bodyPr>
            <a:lstStyle/>
            <a:p>
              <a:r>
                <a:rPr lang="en-US" sz="1400" dirty="0"/>
                <a:t>25.42 </a:t>
              </a:r>
              <a:r>
                <a:rPr lang="en-US" sz="1400" dirty="0" err="1">
                  <a:latin typeface="Symbol" panose="05050102010706020507" pitchFamily="18" charset="2"/>
                </a:rPr>
                <a:t>m</a:t>
              </a:r>
              <a:r>
                <a:rPr lang="en-US" sz="1400" dirty="0" err="1"/>
                <a:t>s</a:t>
              </a:r>
              <a:endParaRPr lang="en-US" sz="1400" dirty="0"/>
            </a:p>
            <a:p>
              <a:r>
                <a:rPr lang="en-US" sz="1400" dirty="0"/>
                <a:t>26.06 </a:t>
              </a:r>
              <a:r>
                <a:rPr lang="en-US" sz="1400" dirty="0" err="1">
                  <a:latin typeface="Symbol" panose="05050102010706020507" pitchFamily="18" charset="2"/>
                </a:rPr>
                <a:t>m</a:t>
              </a:r>
              <a:r>
                <a:rPr lang="en-US" sz="1400" dirty="0" err="1"/>
                <a:t>s</a:t>
              </a:r>
              <a:endParaRPr lang="en-US" sz="1400" dirty="0"/>
            </a:p>
            <a:p>
              <a:r>
                <a:rPr lang="en-US" sz="1400" dirty="0"/>
                <a:t>29.87 </a:t>
              </a:r>
              <a:r>
                <a:rPr lang="en-US" sz="1400" dirty="0" err="1">
                  <a:latin typeface="Symbol" panose="05050102010706020507" pitchFamily="18" charset="2"/>
                </a:rPr>
                <a:t>m</a:t>
              </a:r>
              <a:r>
                <a:rPr lang="en-US" sz="1400" dirty="0" err="1"/>
                <a:t>s</a:t>
              </a:r>
              <a:endParaRPr lang="en-US" sz="1400" dirty="0"/>
            </a:p>
            <a:p>
              <a:r>
                <a:rPr lang="en-US" sz="1400" dirty="0"/>
                <a:t>31.78 </a:t>
              </a:r>
              <a:r>
                <a:rPr lang="en-US" sz="1400" dirty="0" err="1">
                  <a:latin typeface="Symbol" panose="05050102010706020507" pitchFamily="18" charset="2"/>
                </a:rPr>
                <a:t>m</a:t>
              </a:r>
              <a:r>
                <a:rPr lang="en-US" sz="1400" dirty="0" err="1"/>
                <a:t>s</a:t>
              </a:r>
              <a:endParaRPr lang="en-US" sz="1400" dirty="0"/>
            </a:p>
          </p:txBody>
        </p:sp>
        <p:sp>
          <p:nvSpPr>
            <p:cNvPr id="23" name="TextBox 22">
              <a:extLst>
                <a:ext uri="{FF2B5EF4-FFF2-40B4-BE49-F238E27FC236}">
                  <a16:creationId xmlns:a16="http://schemas.microsoft.com/office/drawing/2014/main" id="{2BD88230-AD9A-4FD7-A657-B86E425FE7F5}"/>
                </a:ext>
              </a:extLst>
            </p:cNvPr>
            <p:cNvSpPr txBox="1"/>
            <p:nvPr/>
          </p:nvSpPr>
          <p:spPr>
            <a:xfrm>
              <a:off x="3613638" y="5911363"/>
              <a:ext cx="1028700" cy="954107"/>
            </a:xfrm>
            <a:prstGeom prst="rect">
              <a:avLst/>
            </a:prstGeom>
            <a:solidFill>
              <a:schemeClr val="bg1"/>
            </a:solidFill>
          </p:spPr>
          <p:txBody>
            <a:bodyPr wrap="square" rtlCol="0">
              <a:spAutoFit/>
            </a:bodyPr>
            <a:lstStyle/>
            <a:p>
              <a:r>
                <a:rPr lang="en-US" sz="1400" dirty="0"/>
                <a:t>15.253 </a:t>
              </a:r>
              <a:r>
                <a:rPr lang="en-US" sz="1400" dirty="0" err="1"/>
                <a:t>ms</a:t>
              </a:r>
              <a:endParaRPr lang="en-US" sz="1400" dirty="0"/>
            </a:p>
            <a:p>
              <a:r>
                <a:rPr lang="en-US" sz="1400" dirty="0"/>
                <a:t>15.571 </a:t>
              </a:r>
              <a:r>
                <a:rPr lang="en-US" sz="1400" dirty="0" err="1"/>
                <a:t>ms</a:t>
              </a:r>
              <a:endParaRPr lang="en-US" sz="1400" dirty="0"/>
            </a:p>
            <a:p>
              <a:r>
                <a:rPr lang="en-US" sz="1400" dirty="0"/>
                <a:t>15.634 </a:t>
              </a:r>
              <a:r>
                <a:rPr lang="en-US" sz="1400" dirty="0" err="1"/>
                <a:t>ms</a:t>
              </a:r>
              <a:endParaRPr lang="en-US" sz="1400" dirty="0"/>
            </a:p>
            <a:p>
              <a:r>
                <a:rPr lang="en-US" sz="1400" dirty="0"/>
                <a:t>16.683 </a:t>
              </a:r>
              <a:r>
                <a:rPr lang="en-US" sz="1400" dirty="0" err="1"/>
                <a:t>ms</a:t>
              </a:r>
              <a:endParaRPr lang="en-US" sz="1400" dirty="0"/>
            </a:p>
          </p:txBody>
        </p:sp>
        <p:cxnSp>
          <p:nvCxnSpPr>
            <p:cNvPr id="24" name="Straight Connector 23">
              <a:extLst>
                <a:ext uri="{FF2B5EF4-FFF2-40B4-BE49-F238E27FC236}">
                  <a16:creationId xmlns:a16="http://schemas.microsoft.com/office/drawing/2014/main" id="{D7B06C10-3D71-4FDA-97E4-3A95BBF86D3C}"/>
                </a:ext>
              </a:extLst>
            </p:cNvPr>
            <p:cNvCxnSpPr>
              <a:cxnSpLocks/>
            </p:cNvCxnSpPr>
            <p:nvPr/>
          </p:nvCxnSpPr>
          <p:spPr>
            <a:xfrm>
              <a:off x="2244967" y="4405774"/>
              <a:ext cx="0" cy="309830"/>
            </a:xfrm>
            <a:prstGeom prst="line">
              <a:avLst/>
            </a:prstGeom>
            <a:ln w="15875">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29219F8-64AA-4EF1-9544-3007201DDB76}"/>
                </a:ext>
              </a:extLst>
            </p:cNvPr>
            <p:cNvCxnSpPr>
              <a:cxnSpLocks/>
            </p:cNvCxnSpPr>
            <p:nvPr/>
          </p:nvCxnSpPr>
          <p:spPr>
            <a:xfrm>
              <a:off x="5843952" y="4479046"/>
              <a:ext cx="0" cy="309830"/>
            </a:xfrm>
            <a:prstGeom prst="line">
              <a:avLst/>
            </a:prstGeom>
            <a:ln w="15875">
              <a:prstDash val="sysDash"/>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FEAAD9CB-05B1-4AFD-9F0D-01F963620636}"/>
              </a:ext>
            </a:extLst>
          </p:cNvPr>
          <p:cNvSpPr txBox="1"/>
          <p:nvPr/>
        </p:nvSpPr>
        <p:spPr>
          <a:xfrm>
            <a:off x="302225" y="3984255"/>
            <a:ext cx="2917786" cy="369332"/>
          </a:xfrm>
          <a:prstGeom prst="rect">
            <a:avLst/>
          </a:prstGeom>
          <a:noFill/>
        </p:spPr>
        <p:txBody>
          <a:bodyPr wrap="none" rtlCol="0">
            <a:spAutoFit/>
          </a:bodyPr>
          <a:lstStyle/>
          <a:p>
            <a:r>
              <a:rPr lang="en-US" dirty="0"/>
              <a:t>HSR = 1/31.78 us = 31.47 kHz</a:t>
            </a:r>
          </a:p>
        </p:txBody>
      </p:sp>
      <p:sp>
        <p:nvSpPr>
          <p:cNvPr id="7" name="TextBox 6">
            <a:extLst>
              <a:ext uri="{FF2B5EF4-FFF2-40B4-BE49-F238E27FC236}">
                <a16:creationId xmlns:a16="http://schemas.microsoft.com/office/drawing/2014/main" id="{38DF6676-7340-4533-8F80-0B2B4F7D0030}"/>
              </a:ext>
            </a:extLst>
          </p:cNvPr>
          <p:cNvSpPr txBox="1"/>
          <p:nvPr/>
        </p:nvSpPr>
        <p:spPr>
          <a:xfrm>
            <a:off x="607852" y="6106229"/>
            <a:ext cx="2396810" cy="369332"/>
          </a:xfrm>
          <a:prstGeom prst="rect">
            <a:avLst/>
          </a:prstGeom>
          <a:noFill/>
        </p:spPr>
        <p:txBody>
          <a:bodyPr wrap="none" rtlCol="0">
            <a:spAutoFit/>
          </a:bodyPr>
          <a:lstStyle/>
          <a:p>
            <a:r>
              <a:rPr lang="en-US" dirty="0"/>
              <a:t>1/16.683 </a:t>
            </a:r>
            <a:r>
              <a:rPr lang="en-US" dirty="0" err="1"/>
              <a:t>ms</a:t>
            </a:r>
            <a:r>
              <a:rPr lang="en-US" dirty="0"/>
              <a:t> = 59.94 Hz</a:t>
            </a:r>
          </a:p>
        </p:txBody>
      </p:sp>
      <p:sp>
        <p:nvSpPr>
          <p:cNvPr id="10" name="TextBox 9">
            <a:extLst>
              <a:ext uri="{FF2B5EF4-FFF2-40B4-BE49-F238E27FC236}">
                <a16:creationId xmlns:a16="http://schemas.microsoft.com/office/drawing/2014/main" id="{1C86DAF1-F940-4BBB-AA43-DAE95A785F28}"/>
              </a:ext>
            </a:extLst>
          </p:cNvPr>
          <p:cNvSpPr txBox="1"/>
          <p:nvPr/>
        </p:nvSpPr>
        <p:spPr>
          <a:xfrm>
            <a:off x="8412773" y="366623"/>
            <a:ext cx="3533928" cy="6340197"/>
          </a:xfrm>
          <a:prstGeom prst="rect">
            <a:avLst/>
          </a:prstGeom>
          <a:noFill/>
        </p:spPr>
        <p:txBody>
          <a:bodyPr wrap="square" rtlCol="0">
            <a:spAutoFit/>
          </a:bodyPr>
          <a:lstStyle/>
          <a:p>
            <a:r>
              <a:rPr lang="en-US" sz="1400" dirty="0"/>
              <a:t>Three separate lines (RGB) on the VGA cable carry the analog color levels.  The voltage varies between 0V and 0.7V.  0V corresponds to completely dark and 0.7V corresponds to maximum brightness.</a:t>
            </a:r>
          </a:p>
          <a:p>
            <a:endParaRPr lang="en-US" sz="1400" dirty="0"/>
          </a:p>
          <a:p>
            <a:r>
              <a:rPr lang="en-US" sz="1400" dirty="0"/>
              <a:t>While the cabling interface is analog, the VGA signal starts out as 8 bit binary digital.  The digital signal is processed through a D/A converter on the video board prior to being transmitted over the VGA cable.  </a:t>
            </a:r>
          </a:p>
          <a:p>
            <a:endParaRPr lang="en-US" sz="1400" dirty="0"/>
          </a:p>
          <a:p>
            <a:r>
              <a:rPr lang="en-US" sz="1400" dirty="0"/>
              <a:t>In the “old days”, a CRT would use the analog signals to illuminate RGB phosphors on the CRT screen.  Magnetic deflection coils were used to position the electron beam on the screen.</a:t>
            </a:r>
          </a:p>
          <a:p>
            <a:endParaRPr lang="en-US" sz="1400" dirty="0"/>
          </a:p>
          <a:p>
            <a:r>
              <a:rPr lang="en-US" sz="1400" dirty="0"/>
              <a:t>In today’s modern monitors, the analog VGA signal is converted back to digital with an A/D.  The digital signal is then processed to illuminate LCD screens.</a:t>
            </a:r>
          </a:p>
          <a:p>
            <a:endParaRPr lang="en-US" sz="1400" dirty="0"/>
          </a:p>
          <a:p>
            <a:r>
              <a:rPr lang="en-US" sz="1400" dirty="0"/>
              <a:t>Today’s monitors can also accept various digital signals directly over their cable interfaces without the need for the signal to be processed with D/A and A/D converters.  These digital signals include DVI, HDMI, </a:t>
            </a:r>
            <a:r>
              <a:rPr lang="en-US" sz="1400" dirty="0" err="1"/>
              <a:t>Displayport</a:t>
            </a:r>
            <a:r>
              <a:rPr lang="en-US" sz="1400" dirty="0"/>
              <a:t>, and others.</a:t>
            </a:r>
          </a:p>
        </p:txBody>
      </p:sp>
      <p:cxnSp>
        <p:nvCxnSpPr>
          <p:cNvPr id="14" name="Straight Arrow Connector 13">
            <a:extLst>
              <a:ext uri="{FF2B5EF4-FFF2-40B4-BE49-F238E27FC236}">
                <a16:creationId xmlns:a16="http://schemas.microsoft.com/office/drawing/2014/main" id="{C5BC6A71-ACB6-480F-AFDD-E3D1320938A2}"/>
              </a:ext>
            </a:extLst>
          </p:cNvPr>
          <p:cNvCxnSpPr>
            <a:cxnSpLocks/>
          </p:cNvCxnSpPr>
          <p:nvPr/>
        </p:nvCxnSpPr>
        <p:spPr>
          <a:xfrm flipH="1">
            <a:off x="5458264" y="1205744"/>
            <a:ext cx="2954509" cy="375406"/>
          </a:xfrm>
          <a:prstGeom prst="straightConnector1">
            <a:avLst/>
          </a:prstGeom>
          <a:ln w="254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71602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36A53FE-C12D-469F-9C22-D9EAB2FE5C18}"/>
              </a:ext>
            </a:extLst>
          </p:cNvPr>
          <p:cNvPicPr>
            <a:picLocks noChangeAspect="1"/>
          </p:cNvPicPr>
          <p:nvPr/>
        </p:nvPicPr>
        <p:blipFill rotWithShape="1">
          <a:blip r:embed="rId2"/>
          <a:srcRect l="9711" t="14564" r="65770"/>
          <a:stretch/>
        </p:blipFill>
        <p:spPr>
          <a:xfrm>
            <a:off x="820101" y="1450731"/>
            <a:ext cx="2242040" cy="4190998"/>
          </a:xfrm>
          <a:prstGeom prst="rect">
            <a:avLst/>
          </a:prstGeom>
        </p:spPr>
      </p:pic>
      <p:sp>
        <p:nvSpPr>
          <p:cNvPr id="2" name="Title 1">
            <a:extLst>
              <a:ext uri="{FF2B5EF4-FFF2-40B4-BE49-F238E27FC236}">
                <a16:creationId xmlns:a16="http://schemas.microsoft.com/office/drawing/2014/main" id="{E82233A9-16FF-42E7-8BDE-374B1F8EBC39}"/>
              </a:ext>
            </a:extLst>
          </p:cNvPr>
          <p:cNvSpPr>
            <a:spLocks noGrp="1"/>
          </p:cNvSpPr>
          <p:nvPr>
            <p:ph type="title"/>
          </p:nvPr>
        </p:nvSpPr>
        <p:spPr>
          <a:xfrm>
            <a:off x="2152650" y="101359"/>
            <a:ext cx="7886700" cy="1325563"/>
          </a:xfrm>
        </p:spPr>
        <p:txBody>
          <a:bodyPr/>
          <a:lstStyle/>
          <a:p>
            <a:r>
              <a:rPr lang="en-US" dirty="0">
                <a:latin typeface="+mn-lt"/>
              </a:rPr>
              <a:t>VGA Timing, 640 x 480 @ 60 Hz</a:t>
            </a:r>
          </a:p>
        </p:txBody>
      </p:sp>
      <p:cxnSp>
        <p:nvCxnSpPr>
          <p:cNvPr id="7" name="Straight Arrow Connector 6">
            <a:extLst>
              <a:ext uri="{FF2B5EF4-FFF2-40B4-BE49-F238E27FC236}">
                <a16:creationId xmlns:a16="http://schemas.microsoft.com/office/drawing/2014/main" id="{E965B3B3-6EB2-4B9F-8EC9-381805E557D5}"/>
              </a:ext>
            </a:extLst>
          </p:cNvPr>
          <p:cNvCxnSpPr>
            <a:cxnSpLocks/>
          </p:cNvCxnSpPr>
          <p:nvPr/>
        </p:nvCxnSpPr>
        <p:spPr>
          <a:xfrm flipH="1" flipV="1">
            <a:off x="1945518" y="3881800"/>
            <a:ext cx="1371599" cy="72529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F15B8FF-1110-40DB-AD13-BD67A1144A03}"/>
              </a:ext>
            </a:extLst>
          </p:cNvPr>
          <p:cNvCxnSpPr>
            <a:cxnSpLocks/>
            <a:stCxn id="10" idx="1"/>
          </p:cNvCxnSpPr>
          <p:nvPr/>
        </p:nvCxnSpPr>
        <p:spPr>
          <a:xfrm flipH="1" flipV="1">
            <a:off x="1804843" y="5569444"/>
            <a:ext cx="712175" cy="50649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F389C6D-65DA-43CF-BBD4-3CF387E5CAD1}"/>
              </a:ext>
            </a:extLst>
          </p:cNvPr>
          <p:cNvSpPr txBox="1"/>
          <p:nvPr/>
        </p:nvSpPr>
        <p:spPr>
          <a:xfrm>
            <a:off x="3317117" y="4514213"/>
            <a:ext cx="3349871" cy="338554"/>
          </a:xfrm>
          <a:prstGeom prst="rect">
            <a:avLst/>
          </a:prstGeom>
          <a:noFill/>
        </p:spPr>
        <p:txBody>
          <a:bodyPr wrap="square" rtlCol="0">
            <a:spAutoFit/>
          </a:bodyPr>
          <a:lstStyle/>
          <a:p>
            <a:r>
              <a:rPr lang="en-US" sz="1600" dirty="0"/>
              <a:t>800 total horizontal pixels per line</a:t>
            </a:r>
          </a:p>
        </p:txBody>
      </p:sp>
      <p:sp>
        <p:nvSpPr>
          <p:cNvPr id="10" name="TextBox 9">
            <a:extLst>
              <a:ext uri="{FF2B5EF4-FFF2-40B4-BE49-F238E27FC236}">
                <a16:creationId xmlns:a16="http://schemas.microsoft.com/office/drawing/2014/main" id="{E4DC6789-F6A6-48CB-9587-BD1FD0302FF1}"/>
              </a:ext>
            </a:extLst>
          </p:cNvPr>
          <p:cNvSpPr txBox="1"/>
          <p:nvPr/>
        </p:nvSpPr>
        <p:spPr>
          <a:xfrm>
            <a:off x="2517018" y="5906659"/>
            <a:ext cx="2229393" cy="338554"/>
          </a:xfrm>
          <a:prstGeom prst="rect">
            <a:avLst/>
          </a:prstGeom>
          <a:noFill/>
        </p:spPr>
        <p:txBody>
          <a:bodyPr wrap="none" rtlCol="0">
            <a:spAutoFit/>
          </a:bodyPr>
          <a:lstStyle/>
          <a:p>
            <a:r>
              <a:rPr lang="en-US" sz="1600" dirty="0"/>
              <a:t>525 total lines per frame</a:t>
            </a:r>
          </a:p>
        </p:txBody>
      </p:sp>
      <p:sp>
        <p:nvSpPr>
          <p:cNvPr id="11" name="TextBox 10">
            <a:extLst>
              <a:ext uri="{FF2B5EF4-FFF2-40B4-BE49-F238E27FC236}">
                <a16:creationId xmlns:a16="http://schemas.microsoft.com/office/drawing/2014/main" id="{2FA249CB-1236-4155-89BE-11128D08FEA0}"/>
              </a:ext>
            </a:extLst>
          </p:cNvPr>
          <p:cNvSpPr txBox="1"/>
          <p:nvPr/>
        </p:nvSpPr>
        <p:spPr>
          <a:xfrm>
            <a:off x="3317118" y="2155683"/>
            <a:ext cx="5879067" cy="338554"/>
          </a:xfrm>
          <a:prstGeom prst="rect">
            <a:avLst/>
          </a:prstGeom>
          <a:noFill/>
        </p:spPr>
        <p:txBody>
          <a:bodyPr wrap="square" rtlCol="0">
            <a:spAutoFit/>
          </a:bodyPr>
          <a:lstStyle/>
          <a:p>
            <a:r>
              <a:rPr lang="en-US" sz="1600" dirty="0" err="1"/>
              <a:t>Rd</a:t>
            </a:r>
            <a:r>
              <a:rPr lang="en-US" sz="1600" baseline="-25000" dirty="0" err="1"/>
              <a:t>pixel</a:t>
            </a:r>
            <a:r>
              <a:rPr lang="en-US" sz="1600" dirty="0"/>
              <a:t> = Pixel Clock = 59.9405 Hz * 800 * 525 = 25.175 MHz</a:t>
            </a:r>
          </a:p>
        </p:txBody>
      </p:sp>
      <p:sp>
        <p:nvSpPr>
          <p:cNvPr id="12" name="TextBox 11">
            <a:extLst>
              <a:ext uri="{FF2B5EF4-FFF2-40B4-BE49-F238E27FC236}">
                <a16:creationId xmlns:a16="http://schemas.microsoft.com/office/drawing/2014/main" id="{8F593DC0-5297-45F7-9769-A1CB64AC5239}"/>
              </a:ext>
            </a:extLst>
          </p:cNvPr>
          <p:cNvSpPr txBox="1"/>
          <p:nvPr/>
        </p:nvSpPr>
        <p:spPr>
          <a:xfrm>
            <a:off x="3278785" y="1748373"/>
            <a:ext cx="6295346" cy="338554"/>
          </a:xfrm>
          <a:prstGeom prst="rect">
            <a:avLst/>
          </a:prstGeom>
          <a:noFill/>
        </p:spPr>
        <p:txBody>
          <a:bodyPr wrap="square" rtlCol="0">
            <a:spAutoFit/>
          </a:bodyPr>
          <a:lstStyle/>
          <a:p>
            <a:r>
              <a:rPr lang="en-US" sz="1600" dirty="0"/>
              <a:t>Horizontal Scan Rate (HSR) = 59.9405 Hz * 525 lines = 31.46875 kHz</a:t>
            </a:r>
          </a:p>
        </p:txBody>
      </p:sp>
      <p:sp>
        <p:nvSpPr>
          <p:cNvPr id="13" name="TextBox 12">
            <a:extLst>
              <a:ext uri="{FF2B5EF4-FFF2-40B4-BE49-F238E27FC236}">
                <a16:creationId xmlns:a16="http://schemas.microsoft.com/office/drawing/2014/main" id="{AF36DBA8-9B0F-4B4C-AB9E-6AEFA1FAA95B}"/>
              </a:ext>
            </a:extLst>
          </p:cNvPr>
          <p:cNvSpPr txBox="1"/>
          <p:nvPr/>
        </p:nvSpPr>
        <p:spPr>
          <a:xfrm>
            <a:off x="6801238" y="6060547"/>
            <a:ext cx="4286972" cy="307777"/>
          </a:xfrm>
          <a:prstGeom prst="rect">
            <a:avLst/>
          </a:prstGeom>
          <a:noFill/>
        </p:spPr>
        <p:txBody>
          <a:bodyPr wrap="square" rtlCol="0">
            <a:spAutoFit/>
          </a:bodyPr>
          <a:lstStyle/>
          <a:p>
            <a:r>
              <a:rPr lang="en-US" sz="1400" dirty="0"/>
              <a:t>From http://www.tinyvga.com/vga-timing</a:t>
            </a:r>
          </a:p>
        </p:txBody>
      </p:sp>
      <p:cxnSp>
        <p:nvCxnSpPr>
          <p:cNvPr id="16" name="Straight Arrow Connector 15">
            <a:extLst>
              <a:ext uri="{FF2B5EF4-FFF2-40B4-BE49-F238E27FC236}">
                <a16:creationId xmlns:a16="http://schemas.microsoft.com/office/drawing/2014/main" id="{919C00AD-9CE0-4215-B9CA-E9CD98DA8577}"/>
              </a:ext>
            </a:extLst>
          </p:cNvPr>
          <p:cNvCxnSpPr>
            <a:cxnSpLocks/>
          </p:cNvCxnSpPr>
          <p:nvPr/>
        </p:nvCxnSpPr>
        <p:spPr>
          <a:xfrm flipH="1">
            <a:off x="2770429" y="1582166"/>
            <a:ext cx="546688" cy="2134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976285A-0C89-4D39-832D-F2A519E943A4}"/>
              </a:ext>
            </a:extLst>
          </p:cNvPr>
          <p:cNvSpPr txBox="1"/>
          <p:nvPr/>
        </p:nvSpPr>
        <p:spPr>
          <a:xfrm>
            <a:off x="3264363" y="1388344"/>
            <a:ext cx="3775842" cy="338554"/>
          </a:xfrm>
          <a:prstGeom prst="rect">
            <a:avLst/>
          </a:prstGeom>
          <a:noFill/>
        </p:spPr>
        <p:txBody>
          <a:bodyPr wrap="none" rtlCol="0">
            <a:spAutoFit/>
          </a:bodyPr>
          <a:lstStyle/>
          <a:p>
            <a:r>
              <a:rPr lang="en-US" sz="1600" dirty="0"/>
              <a:t>60 frames per second (actually 59.9405 Hz)</a:t>
            </a:r>
          </a:p>
        </p:txBody>
      </p:sp>
      <p:cxnSp>
        <p:nvCxnSpPr>
          <p:cNvPr id="21" name="Straight Arrow Connector 20">
            <a:extLst>
              <a:ext uri="{FF2B5EF4-FFF2-40B4-BE49-F238E27FC236}">
                <a16:creationId xmlns:a16="http://schemas.microsoft.com/office/drawing/2014/main" id="{6363EB84-2032-47CA-A0E6-8D7BFAB9E920}"/>
              </a:ext>
            </a:extLst>
          </p:cNvPr>
          <p:cNvCxnSpPr>
            <a:cxnSpLocks/>
            <a:stCxn id="11" idx="1"/>
          </p:cNvCxnSpPr>
          <p:nvPr/>
        </p:nvCxnSpPr>
        <p:spPr>
          <a:xfrm flipH="1" flipV="1">
            <a:off x="2703021" y="2189964"/>
            <a:ext cx="614096" cy="13499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5325F24-1F64-4232-87E2-78EA0A5D32EA}"/>
              </a:ext>
            </a:extLst>
          </p:cNvPr>
          <p:cNvCxnSpPr>
            <a:cxnSpLocks/>
            <a:stCxn id="12" idx="1"/>
          </p:cNvCxnSpPr>
          <p:nvPr/>
        </p:nvCxnSpPr>
        <p:spPr>
          <a:xfrm flipH="1">
            <a:off x="2736725" y="1917651"/>
            <a:ext cx="542060" cy="11839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E006D8F2-EA3C-476A-9C57-E8E12FFCDCBE}"/>
              </a:ext>
            </a:extLst>
          </p:cNvPr>
          <p:cNvSpPr txBox="1"/>
          <p:nvPr/>
        </p:nvSpPr>
        <p:spPr>
          <a:xfrm>
            <a:off x="3317117" y="2756661"/>
            <a:ext cx="5879067" cy="338554"/>
          </a:xfrm>
          <a:prstGeom prst="rect">
            <a:avLst/>
          </a:prstGeom>
          <a:noFill/>
        </p:spPr>
        <p:txBody>
          <a:bodyPr wrap="square" rtlCol="0">
            <a:spAutoFit/>
          </a:bodyPr>
          <a:lstStyle/>
          <a:p>
            <a:r>
              <a:rPr lang="en-US" sz="1600" dirty="0" err="1"/>
              <a:t>Rd</a:t>
            </a:r>
            <a:r>
              <a:rPr lang="en-US" sz="1600" baseline="-25000" dirty="0" err="1"/>
              <a:t>row</a:t>
            </a:r>
            <a:r>
              <a:rPr lang="en-US" sz="1600" dirty="0"/>
              <a:t> = 40*HSR = 40 * 31.46875 kHz = 1.25875 MHz</a:t>
            </a:r>
          </a:p>
        </p:txBody>
      </p:sp>
      <p:sp>
        <p:nvSpPr>
          <p:cNvPr id="30" name="TextBox 29">
            <a:extLst>
              <a:ext uri="{FF2B5EF4-FFF2-40B4-BE49-F238E27FC236}">
                <a16:creationId xmlns:a16="http://schemas.microsoft.com/office/drawing/2014/main" id="{3E55A1A8-CD56-4B6D-BFB4-F8DD175DE5A6}"/>
              </a:ext>
            </a:extLst>
          </p:cNvPr>
          <p:cNvSpPr txBox="1"/>
          <p:nvPr/>
        </p:nvSpPr>
        <p:spPr>
          <a:xfrm>
            <a:off x="3317117" y="3306433"/>
            <a:ext cx="5879067" cy="830997"/>
          </a:xfrm>
          <a:prstGeom prst="rect">
            <a:avLst/>
          </a:prstGeom>
          <a:noFill/>
        </p:spPr>
        <p:txBody>
          <a:bodyPr wrap="square" rtlCol="0">
            <a:spAutoFit/>
          </a:bodyPr>
          <a:lstStyle/>
          <a:p>
            <a:r>
              <a:rPr lang="en-US" sz="1600" dirty="0" err="1"/>
              <a:t>Rt</a:t>
            </a:r>
            <a:r>
              <a:rPr lang="en-US" sz="1600" dirty="0"/>
              <a:t> = ?  I usually assume that the rise and fall times are about 1/10</a:t>
            </a:r>
            <a:r>
              <a:rPr lang="en-US" sz="1600" baseline="30000" dirty="0"/>
              <a:t>th</a:t>
            </a:r>
            <a:r>
              <a:rPr lang="en-US" sz="1600" dirty="0"/>
              <a:t> of the pixel clock. That makes </a:t>
            </a:r>
            <a:r>
              <a:rPr lang="en-US" sz="1600" dirty="0" err="1"/>
              <a:t>Rt</a:t>
            </a:r>
            <a:r>
              <a:rPr lang="en-US" sz="1600" dirty="0"/>
              <a:t> = </a:t>
            </a:r>
            <a:r>
              <a:rPr lang="en-US" sz="1600" dirty="0" err="1"/>
              <a:t>Rd</a:t>
            </a:r>
            <a:r>
              <a:rPr lang="en-US" sz="1600" baseline="-25000" dirty="0" err="1"/>
              <a:t>pixel</a:t>
            </a:r>
            <a:r>
              <a:rPr lang="en-US" sz="1600" dirty="0"/>
              <a:t> so no additional test is needed for Rt.</a:t>
            </a:r>
          </a:p>
        </p:txBody>
      </p:sp>
      <p:sp>
        <p:nvSpPr>
          <p:cNvPr id="32" name="TextBox 31">
            <a:extLst>
              <a:ext uri="{FF2B5EF4-FFF2-40B4-BE49-F238E27FC236}">
                <a16:creationId xmlns:a16="http://schemas.microsoft.com/office/drawing/2014/main" id="{323FB0E3-2CC9-45EE-9786-FD2E87814DE9}"/>
              </a:ext>
            </a:extLst>
          </p:cNvPr>
          <p:cNvSpPr txBox="1"/>
          <p:nvPr/>
        </p:nvSpPr>
        <p:spPr>
          <a:xfrm>
            <a:off x="9514808" y="2081270"/>
            <a:ext cx="2274221" cy="830997"/>
          </a:xfrm>
          <a:prstGeom prst="rect">
            <a:avLst/>
          </a:prstGeom>
          <a:noFill/>
          <a:ln w="38100">
            <a:solidFill>
              <a:srgbClr val="FF0000"/>
            </a:solidFill>
          </a:ln>
        </p:spPr>
        <p:txBody>
          <a:bodyPr wrap="square" rtlCol="0">
            <a:spAutoFit/>
          </a:bodyPr>
          <a:lstStyle/>
          <a:p>
            <a:r>
              <a:rPr lang="en-US" sz="1600" dirty="0">
                <a:solidFill>
                  <a:srgbClr val="FF0000"/>
                </a:solidFill>
              </a:rPr>
              <a:t>This frequency is needed for the software program to raster the signal.</a:t>
            </a:r>
          </a:p>
        </p:txBody>
      </p:sp>
      <p:cxnSp>
        <p:nvCxnSpPr>
          <p:cNvPr id="34" name="Straight Arrow Connector 33">
            <a:extLst>
              <a:ext uri="{FF2B5EF4-FFF2-40B4-BE49-F238E27FC236}">
                <a16:creationId xmlns:a16="http://schemas.microsoft.com/office/drawing/2014/main" id="{069C8B7F-F86C-4AB4-80C6-807BFC9DE255}"/>
              </a:ext>
            </a:extLst>
          </p:cNvPr>
          <p:cNvCxnSpPr>
            <a:cxnSpLocks/>
            <a:stCxn id="32" idx="1"/>
          </p:cNvCxnSpPr>
          <p:nvPr/>
        </p:nvCxnSpPr>
        <p:spPr>
          <a:xfrm flipH="1" flipV="1">
            <a:off x="8291744" y="2036044"/>
            <a:ext cx="1223064" cy="4607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3B2DF32-B735-4F12-94CA-FBC2C637E460}"/>
              </a:ext>
            </a:extLst>
          </p:cNvPr>
          <p:cNvSpPr txBox="1"/>
          <p:nvPr/>
        </p:nvSpPr>
        <p:spPr>
          <a:xfrm>
            <a:off x="8357121" y="1037659"/>
            <a:ext cx="3552658" cy="584775"/>
          </a:xfrm>
          <a:prstGeom prst="rect">
            <a:avLst/>
          </a:prstGeom>
          <a:noFill/>
          <a:ln w="38100">
            <a:solidFill>
              <a:srgbClr val="FF0000"/>
            </a:solidFill>
          </a:ln>
        </p:spPr>
        <p:txBody>
          <a:bodyPr wrap="square" rtlCol="0">
            <a:spAutoFit/>
          </a:bodyPr>
          <a:lstStyle/>
          <a:p>
            <a:r>
              <a:rPr lang="en-US" sz="1600" dirty="0">
                <a:solidFill>
                  <a:srgbClr val="FF0000"/>
                </a:solidFill>
              </a:rPr>
              <a:t>This frequency is needed for the software program to average the signal.</a:t>
            </a:r>
          </a:p>
        </p:txBody>
      </p:sp>
      <p:cxnSp>
        <p:nvCxnSpPr>
          <p:cNvPr id="20" name="Straight Arrow Connector 19">
            <a:extLst>
              <a:ext uri="{FF2B5EF4-FFF2-40B4-BE49-F238E27FC236}">
                <a16:creationId xmlns:a16="http://schemas.microsoft.com/office/drawing/2014/main" id="{129A45F2-434B-4167-9428-388CFD69E07A}"/>
              </a:ext>
            </a:extLst>
          </p:cNvPr>
          <p:cNvCxnSpPr>
            <a:cxnSpLocks/>
            <a:stCxn id="19" idx="1"/>
          </p:cNvCxnSpPr>
          <p:nvPr/>
        </p:nvCxnSpPr>
        <p:spPr>
          <a:xfrm flipH="1">
            <a:off x="6908233" y="1330047"/>
            <a:ext cx="1448888" cy="27596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7205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72B2E-7471-4ED2-BE55-CDEBB24596CC}"/>
              </a:ext>
            </a:extLst>
          </p:cNvPr>
          <p:cNvSpPr>
            <a:spLocks noGrp="1"/>
          </p:cNvSpPr>
          <p:nvPr>
            <p:ph type="title"/>
          </p:nvPr>
        </p:nvSpPr>
        <p:spPr>
          <a:xfrm>
            <a:off x="2711943" y="311861"/>
            <a:ext cx="6517874" cy="1325563"/>
          </a:xfrm>
        </p:spPr>
        <p:txBody>
          <a:bodyPr>
            <a:normAutofit/>
          </a:bodyPr>
          <a:lstStyle/>
          <a:p>
            <a:pPr algn="ctr"/>
            <a:r>
              <a:rPr lang="en-US" b="1" dirty="0"/>
              <a:t>Typical Video </a:t>
            </a:r>
            <a:r>
              <a:rPr lang="en-US" dirty="0">
                <a:latin typeface="+mn-lt"/>
              </a:rPr>
              <a:t>Monitor</a:t>
            </a:r>
            <a:r>
              <a:rPr lang="en-US" b="1" dirty="0"/>
              <a:t> Rates</a:t>
            </a:r>
          </a:p>
        </p:txBody>
      </p:sp>
      <p:graphicFrame>
        <p:nvGraphicFramePr>
          <p:cNvPr id="6" name="Table 5">
            <a:extLst>
              <a:ext uri="{FF2B5EF4-FFF2-40B4-BE49-F238E27FC236}">
                <a16:creationId xmlns:a16="http://schemas.microsoft.com/office/drawing/2014/main" id="{AE261300-0073-4B08-81EB-F262074F3FED}"/>
              </a:ext>
            </a:extLst>
          </p:cNvPr>
          <p:cNvGraphicFramePr>
            <a:graphicFrameLocks noGrp="1"/>
          </p:cNvGraphicFramePr>
          <p:nvPr>
            <p:extLst>
              <p:ext uri="{D42A27DB-BD31-4B8C-83A1-F6EECF244321}">
                <p14:modId xmlns:p14="http://schemas.microsoft.com/office/powerpoint/2010/main" val="1503577591"/>
              </p:ext>
            </p:extLst>
          </p:nvPr>
        </p:nvGraphicFramePr>
        <p:xfrm>
          <a:off x="2105025" y="1825625"/>
          <a:ext cx="7524751" cy="2595880"/>
        </p:xfrm>
        <a:graphic>
          <a:graphicData uri="http://schemas.openxmlformats.org/drawingml/2006/table">
            <a:tbl>
              <a:tblPr firstRow="1" bandRow="1">
                <a:tableStyleId>{5C22544A-7EE6-4342-B048-85BDC9FD1C3A}</a:tableStyleId>
              </a:tblPr>
              <a:tblGrid>
                <a:gridCol w="2472290">
                  <a:extLst>
                    <a:ext uri="{9D8B030D-6E8A-4147-A177-3AD203B41FA5}">
                      <a16:colId xmlns:a16="http://schemas.microsoft.com/office/drawing/2014/main" val="3382991196"/>
                    </a:ext>
                  </a:extLst>
                </a:gridCol>
                <a:gridCol w="2238546">
                  <a:extLst>
                    <a:ext uri="{9D8B030D-6E8A-4147-A177-3AD203B41FA5}">
                      <a16:colId xmlns:a16="http://schemas.microsoft.com/office/drawing/2014/main" val="2505080232"/>
                    </a:ext>
                  </a:extLst>
                </a:gridCol>
                <a:gridCol w="2813915">
                  <a:extLst>
                    <a:ext uri="{9D8B030D-6E8A-4147-A177-3AD203B41FA5}">
                      <a16:colId xmlns:a16="http://schemas.microsoft.com/office/drawing/2014/main" val="1477424658"/>
                    </a:ext>
                  </a:extLst>
                </a:gridCol>
              </a:tblGrid>
              <a:tr h="370840">
                <a:tc>
                  <a:txBody>
                    <a:bodyPr/>
                    <a:lstStyle/>
                    <a:p>
                      <a:r>
                        <a:rPr lang="en-US" dirty="0"/>
                        <a:t>Video Mode</a:t>
                      </a:r>
                    </a:p>
                  </a:txBody>
                  <a:tcPr/>
                </a:tc>
                <a:tc>
                  <a:txBody>
                    <a:bodyPr/>
                    <a:lstStyle/>
                    <a:p>
                      <a:r>
                        <a:rPr lang="en-US" dirty="0"/>
                        <a:t>Active Area Format</a:t>
                      </a:r>
                    </a:p>
                  </a:txBody>
                  <a:tcPr/>
                </a:tc>
                <a:tc>
                  <a:txBody>
                    <a:bodyPr/>
                    <a:lstStyle/>
                    <a:p>
                      <a:r>
                        <a:rPr lang="en-US" dirty="0"/>
                        <a:t>Horizontal Scan Rate (HSR)</a:t>
                      </a:r>
                    </a:p>
                  </a:txBody>
                  <a:tcPr/>
                </a:tc>
                <a:extLst>
                  <a:ext uri="{0D108BD9-81ED-4DB2-BD59-A6C34878D82A}">
                    <a16:rowId xmlns:a16="http://schemas.microsoft.com/office/drawing/2014/main" val="2654147826"/>
                  </a:ext>
                </a:extLst>
              </a:tr>
              <a:tr h="370840">
                <a:tc>
                  <a:txBody>
                    <a:bodyPr/>
                    <a:lstStyle/>
                    <a:p>
                      <a:r>
                        <a:rPr lang="en-US" dirty="0"/>
                        <a:t>VGA</a:t>
                      </a:r>
                    </a:p>
                  </a:txBody>
                  <a:tcPr/>
                </a:tc>
                <a:tc>
                  <a:txBody>
                    <a:bodyPr/>
                    <a:lstStyle/>
                    <a:p>
                      <a:r>
                        <a:rPr lang="en-US" dirty="0"/>
                        <a:t>640x480 @ 59.94 Hz</a:t>
                      </a:r>
                    </a:p>
                  </a:txBody>
                  <a:tcPr/>
                </a:tc>
                <a:tc>
                  <a:txBody>
                    <a:bodyPr/>
                    <a:lstStyle/>
                    <a:p>
                      <a:r>
                        <a:rPr lang="en-US" dirty="0"/>
                        <a:t>31,468 Hz</a:t>
                      </a:r>
                    </a:p>
                  </a:txBody>
                  <a:tcPr/>
                </a:tc>
                <a:extLst>
                  <a:ext uri="{0D108BD9-81ED-4DB2-BD59-A6C34878D82A}">
                    <a16:rowId xmlns:a16="http://schemas.microsoft.com/office/drawing/2014/main" val="1681961346"/>
                  </a:ext>
                </a:extLst>
              </a:tr>
              <a:tr h="370840">
                <a:tc>
                  <a:txBody>
                    <a:bodyPr/>
                    <a:lstStyle/>
                    <a:p>
                      <a:r>
                        <a:rPr lang="en-US" dirty="0"/>
                        <a:t>SVGA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800x600 @ 60 Hz</a:t>
                      </a:r>
                    </a:p>
                  </a:txBody>
                  <a:tcPr/>
                </a:tc>
                <a:tc>
                  <a:txBody>
                    <a:bodyPr/>
                    <a:lstStyle/>
                    <a:p>
                      <a:r>
                        <a:rPr lang="en-US" dirty="0"/>
                        <a:t>37,680 Hz</a:t>
                      </a:r>
                    </a:p>
                  </a:txBody>
                  <a:tcPr/>
                </a:tc>
                <a:extLst>
                  <a:ext uri="{0D108BD9-81ED-4DB2-BD59-A6C34878D82A}">
                    <a16:rowId xmlns:a16="http://schemas.microsoft.com/office/drawing/2014/main" val="1537710622"/>
                  </a:ext>
                </a:extLst>
              </a:tr>
              <a:tr h="370840">
                <a:tc>
                  <a:txBody>
                    <a:bodyPr/>
                    <a:lstStyle/>
                    <a:p>
                      <a:r>
                        <a:rPr lang="en-US" dirty="0"/>
                        <a:t>720P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1280x720 @ 60 Hz</a:t>
                      </a:r>
                    </a:p>
                  </a:txBody>
                  <a:tcPr/>
                </a:tc>
                <a:tc>
                  <a:txBody>
                    <a:bodyPr/>
                    <a:lstStyle/>
                    <a:p>
                      <a:r>
                        <a:rPr lang="en-US" dirty="0"/>
                        <a:t>45,000 Hz</a:t>
                      </a:r>
                    </a:p>
                  </a:txBody>
                  <a:tcPr/>
                </a:tc>
                <a:extLst>
                  <a:ext uri="{0D108BD9-81ED-4DB2-BD59-A6C34878D82A}">
                    <a16:rowId xmlns:a16="http://schemas.microsoft.com/office/drawing/2014/main" val="1229069795"/>
                  </a:ext>
                </a:extLst>
              </a:tr>
              <a:tr h="370840">
                <a:tc>
                  <a:txBody>
                    <a:bodyPr/>
                    <a:lstStyle/>
                    <a:p>
                      <a:r>
                        <a:rPr lang="en-US" dirty="0"/>
                        <a:t>XGA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1024x768 @ 60 Hz</a:t>
                      </a:r>
                    </a:p>
                  </a:txBody>
                  <a:tcPr/>
                </a:tc>
                <a:tc>
                  <a:txBody>
                    <a:bodyPr/>
                    <a:lstStyle/>
                    <a:p>
                      <a:r>
                        <a:rPr lang="en-US" dirty="0"/>
                        <a:t>48,360 Hz</a:t>
                      </a:r>
                    </a:p>
                  </a:txBody>
                  <a:tcPr/>
                </a:tc>
                <a:extLst>
                  <a:ext uri="{0D108BD9-81ED-4DB2-BD59-A6C34878D82A}">
                    <a16:rowId xmlns:a16="http://schemas.microsoft.com/office/drawing/2014/main" val="1791176577"/>
                  </a:ext>
                </a:extLst>
              </a:tr>
              <a:tr h="370840">
                <a:tc>
                  <a:txBody>
                    <a:bodyPr/>
                    <a:lstStyle/>
                    <a:p>
                      <a:r>
                        <a:rPr lang="en-US" dirty="0"/>
                        <a:t>SXGA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1280x1024 @ 60 Hz</a:t>
                      </a:r>
                    </a:p>
                  </a:txBody>
                  <a:tcPr/>
                </a:tc>
                <a:tc>
                  <a:txBody>
                    <a:bodyPr/>
                    <a:lstStyle/>
                    <a:p>
                      <a:r>
                        <a:rPr lang="en-US" dirty="0"/>
                        <a:t>63,960 Hz</a:t>
                      </a:r>
                    </a:p>
                  </a:txBody>
                  <a:tcPr/>
                </a:tc>
                <a:extLst>
                  <a:ext uri="{0D108BD9-81ED-4DB2-BD59-A6C34878D82A}">
                    <a16:rowId xmlns:a16="http://schemas.microsoft.com/office/drawing/2014/main" val="1606208886"/>
                  </a:ext>
                </a:extLst>
              </a:tr>
              <a:tr h="370840">
                <a:tc>
                  <a:txBody>
                    <a:bodyPr/>
                    <a:lstStyle/>
                    <a:p>
                      <a:r>
                        <a:rPr lang="en-US" dirty="0"/>
                        <a:t>1080P, Full HD, HDMI</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1920x1080 @ 60 Hz</a:t>
                      </a:r>
                    </a:p>
                  </a:txBody>
                  <a:tcPr/>
                </a:tc>
                <a:tc>
                  <a:txBody>
                    <a:bodyPr/>
                    <a:lstStyle/>
                    <a:p>
                      <a:r>
                        <a:rPr lang="en-US" dirty="0"/>
                        <a:t>67,500 Hz</a:t>
                      </a:r>
                    </a:p>
                  </a:txBody>
                  <a:tcPr/>
                </a:tc>
                <a:extLst>
                  <a:ext uri="{0D108BD9-81ED-4DB2-BD59-A6C34878D82A}">
                    <a16:rowId xmlns:a16="http://schemas.microsoft.com/office/drawing/2014/main" val="4224605897"/>
                  </a:ext>
                </a:extLst>
              </a:tr>
            </a:tbl>
          </a:graphicData>
        </a:graphic>
      </p:graphicFrame>
      <p:sp>
        <p:nvSpPr>
          <p:cNvPr id="3" name="TextBox 2">
            <a:extLst>
              <a:ext uri="{FF2B5EF4-FFF2-40B4-BE49-F238E27FC236}">
                <a16:creationId xmlns:a16="http://schemas.microsoft.com/office/drawing/2014/main" id="{4CF3FE3B-2248-46D0-9DBA-0085F5407D77}"/>
              </a:ext>
            </a:extLst>
          </p:cNvPr>
          <p:cNvSpPr txBox="1"/>
          <p:nvPr/>
        </p:nvSpPr>
        <p:spPr>
          <a:xfrm>
            <a:off x="2190704" y="4857750"/>
            <a:ext cx="7810591" cy="1477328"/>
          </a:xfrm>
          <a:prstGeom prst="rect">
            <a:avLst/>
          </a:prstGeom>
          <a:noFill/>
        </p:spPr>
        <p:txBody>
          <a:bodyPr wrap="square" rtlCol="0">
            <a:spAutoFit/>
          </a:bodyPr>
          <a:lstStyle/>
          <a:p>
            <a:r>
              <a:rPr lang="en-US" dirty="0"/>
              <a:t>The Horizontal Scan Rate shown in this table is only approximate because the total number of lines varies from manufacturer to manufacturer.  The exception is 1080P video mode because of the standardization by industry.  Most of today’s monitors support 1080P and will upconvert lower resolutions such as VGA to 1080P.  </a:t>
            </a:r>
          </a:p>
        </p:txBody>
      </p:sp>
    </p:spTree>
    <p:extLst>
      <p:ext uri="{BB962C8B-B14F-4D97-AF65-F5344CB8AC3E}">
        <p14:creationId xmlns:p14="http://schemas.microsoft.com/office/powerpoint/2010/main" val="2417168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72B2E-7471-4ED2-BE55-CDEBB24596CC}"/>
              </a:ext>
            </a:extLst>
          </p:cNvPr>
          <p:cNvSpPr>
            <a:spLocks noGrp="1"/>
          </p:cNvSpPr>
          <p:nvPr>
            <p:ph type="title"/>
          </p:nvPr>
        </p:nvSpPr>
        <p:spPr/>
        <p:txBody>
          <a:bodyPr/>
          <a:lstStyle/>
          <a:p>
            <a:pPr algn="ctr"/>
            <a:r>
              <a:rPr lang="en-US" dirty="0">
                <a:latin typeface="+mn-lt"/>
              </a:rPr>
              <a:t>Overall Test Approach</a:t>
            </a:r>
          </a:p>
        </p:txBody>
      </p:sp>
      <p:sp>
        <p:nvSpPr>
          <p:cNvPr id="3" name="Content Placeholder 2">
            <a:extLst>
              <a:ext uri="{FF2B5EF4-FFF2-40B4-BE49-F238E27FC236}">
                <a16:creationId xmlns:a16="http://schemas.microsoft.com/office/drawing/2014/main" id="{2CE8FEEA-8E2F-41F8-8797-526CE69A10DC}"/>
              </a:ext>
            </a:extLst>
          </p:cNvPr>
          <p:cNvSpPr>
            <a:spLocks noGrp="1"/>
          </p:cNvSpPr>
          <p:nvPr>
            <p:ph idx="1"/>
          </p:nvPr>
        </p:nvSpPr>
        <p:spPr/>
        <p:txBody>
          <a:bodyPr>
            <a:normAutofit fontScale="92500" lnSpcReduction="20000"/>
          </a:bodyPr>
          <a:lstStyle/>
          <a:p>
            <a:r>
              <a:rPr lang="en-US" dirty="0"/>
              <a:t>Bandwidths are selected based on normal rules for</a:t>
            </a:r>
          </a:p>
          <a:p>
            <a:pPr lvl="1"/>
            <a:r>
              <a:rPr lang="en-US" dirty="0" err="1"/>
              <a:t>Rd</a:t>
            </a:r>
            <a:r>
              <a:rPr lang="en-US" baseline="-25000" dirty="0" err="1"/>
              <a:t>row</a:t>
            </a:r>
            <a:endParaRPr lang="en-US" baseline="-25000" dirty="0"/>
          </a:p>
          <a:p>
            <a:pPr lvl="1"/>
            <a:r>
              <a:rPr lang="en-US" dirty="0" err="1"/>
              <a:t>Rd</a:t>
            </a:r>
            <a:r>
              <a:rPr lang="en-US" baseline="-25000" dirty="0" err="1"/>
              <a:t>pixel</a:t>
            </a:r>
            <a:endParaRPr lang="en-US" baseline="-25000" dirty="0"/>
          </a:p>
          <a:p>
            <a:pPr lvl="1"/>
            <a:r>
              <a:rPr lang="en-US" dirty="0"/>
              <a:t>Rt</a:t>
            </a:r>
          </a:p>
          <a:p>
            <a:pPr lvl="1"/>
            <a:r>
              <a:rPr lang="en-US" dirty="0"/>
              <a:t>The optimized bandwidth is typically 5 to 10 times </a:t>
            </a:r>
            <a:r>
              <a:rPr lang="en-US" dirty="0" err="1"/>
              <a:t>Rd</a:t>
            </a:r>
            <a:r>
              <a:rPr lang="en-US" baseline="-25000" dirty="0" err="1"/>
              <a:t>row</a:t>
            </a:r>
            <a:endParaRPr lang="en-US" dirty="0"/>
          </a:p>
          <a:p>
            <a:r>
              <a:rPr lang="en-US" dirty="0"/>
              <a:t>Special hardware and/or software is needed to raster the video output of the receiver.</a:t>
            </a:r>
          </a:p>
          <a:p>
            <a:r>
              <a:rPr lang="en-US" dirty="0"/>
              <a:t>A large “E” is a common test pattern, although it may not be the best.</a:t>
            </a:r>
          </a:p>
          <a:p>
            <a:r>
              <a:rPr lang="en-US" dirty="0"/>
              <a:t>The Gaul TEMPEST simulator has 4 patterns to select which direction the “E” faces: up, down, left right.</a:t>
            </a:r>
          </a:p>
          <a:p>
            <a:r>
              <a:rPr lang="en-US" dirty="0"/>
              <a:t>An option is now available for the FSWT to perform video </a:t>
            </a:r>
            <a:r>
              <a:rPr lang="en-US" dirty="0" err="1"/>
              <a:t>rastering</a:t>
            </a:r>
            <a:r>
              <a:rPr lang="en-US" dirty="0"/>
              <a:t> using the FSWT display (option K57 is about $27k).</a:t>
            </a:r>
          </a:p>
        </p:txBody>
      </p:sp>
    </p:spTree>
    <p:extLst>
      <p:ext uri="{BB962C8B-B14F-4D97-AF65-F5344CB8AC3E}">
        <p14:creationId xmlns:p14="http://schemas.microsoft.com/office/powerpoint/2010/main" val="215198330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3607</TotalTime>
  <Words>3063</Words>
  <Application>Microsoft Office PowerPoint</Application>
  <PresentationFormat>Widescreen</PresentationFormat>
  <Paragraphs>323</Paragraphs>
  <Slides>36</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Calibri Light</vt:lpstr>
      <vt:lpstr>Symbol</vt:lpstr>
      <vt:lpstr>Office Theme</vt:lpstr>
      <vt:lpstr>Video Rastering Techniques</vt:lpstr>
      <vt:lpstr>Dutch Computer Researcher: Wim van Eck</vt:lpstr>
      <vt:lpstr>Example of Re-Rastering of Radiated Emissions from a Display</vt:lpstr>
      <vt:lpstr>Readability as a Function of S/N</vt:lpstr>
      <vt:lpstr>Raster Scan of an Electron Beam in a Cathode Ray Tube (CRT)</vt:lpstr>
      <vt:lpstr>VGA Timing, 640 x 480 @ 60 Hz</vt:lpstr>
      <vt:lpstr>VGA Timing, 640 x 480 @ 60 Hz</vt:lpstr>
      <vt:lpstr>Typical Video Monitor Rates</vt:lpstr>
      <vt:lpstr>Overall Test Approach</vt:lpstr>
      <vt:lpstr>Single Turn Shielded Magnetic Loop</vt:lpstr>
      <vt:lpstr>Initial Placement of Magnetic Loop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Suggested Approach for Determining Vertical Refresh Rate</vt:lpstr>
      <vt:lpstr>Scope Display for Finding the Vertical Refresh Rate</vt:lpstr>
      <vt:lpstr>Suggested Approach for Determining Horizontal Scan Rate (HSR)</vt:lpstr>
      <vt:lpstr>FFT Display for Horizontal Scan Rate with a 1080P Monitor (HSR = 67.5 kHz)</vt:lpstr>
      <vt:lpstr>PowerPoint Presentation</vt:lpstr>
      <vt:lpstr>Next Step: Find Actual Correlation and Fine Tune the HSR</vt:lpstr>
      <vt:lpstr>R&amp;S FSWT Rastering Option K57 </vt:lpstr>
      <vt:lpstr>K57 Rastering Demo</vt:lpstr>
      <vt:lpstr>K57 Rastering Demo: Overview</vt:lpstr>
      <vt:lpstr>Initial Steps for K57 Rastering Demo</vt:lpstr>
      <vt:lpstr>Activate the Rastering Application</vt:lpstr>
      <vt:lpstr>K57 Rastering Demo: Closing Thoughts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Video Rastering Techniques</dc:title>
  <dc:creator>Harry-PC2</dc:creator>
  <cp:lastModifiedBy>Harry Gaul</cp:lastModifiedBy>
  <cp:revision>177</cp:revision>
  <cp:lastPrinted>2019-08-06T23:06:21Z</cp:lastPrinted>
  <dcterms:created xsi:type="dcterms:W3CDTF">2018-11-03T19:27:04Z</dcterms:created>
  <dcterms:modified xsi:type="dcterms:W3CDTF">2019-09-06T13:55:14Z</dcterms:modified>
</cp:coreProperties>
</file>