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5143500" type="screen16x9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9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8674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7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3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9CF43-B11C-4147-86E0-06C9CCF2CBB9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8CB-D7FE-4DD7-932F-8311673F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9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619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Use InterpolateDataSheet.XLSM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733550"/>
            <a:ext cx="6400800" cy="1314450"/>
          </a:xfrm>
        </p:spPr>
        <p:txBody>
          <a:bodyPr/>
          <a:lstStyle/>
          <a:p>
            <a:r>
              <a:rPr lang="en-US" dirty="0" smtClean="0"/>
              <a:t>Harry W. Gaul, PE, CTP-II</a:t>
            </a:r>
          </a:p>
          <a:p>
            <a:r>
              <a:rPr lang="en-US" dirty="0" smtClean="0"/>
              <a:t>2/27/2017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40995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please be sure to view this presentation in </a:t>
            </a:r>
            <a:r>
              <a:rPr lang="en-US" b="1" u="sng" dirty="0" smtClean="0"/>
              <a:t>Slide Show </a:t>
            </a:r>
            <a:r>
              <a:rPr lang="en-US" dirty="0" smtClean="0"/>
              <a:t>mode.  This will enable the embedded videos to run upon mouse clicking or paging down.  Even more importantly, the videos will be displayed by using your entire computer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Advanced Material on Macros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4770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This slide can be skipped unless you are curious about the macros used in InterpolateDataSheet.xlsm.</a:t>
            </a:r>
          </a:p>
          <a:p>
            <a:r>
              <a:rPr lang="en-US" dirty="0" smtClean="0"/>
              <a:t>The macros were programmed using Visual BASIC Script (VBS).</a:t>
            </a:r>
          </a:p>
          <a:p>
            <a:r>
              <a:rPr lang="en-US" dirty="0" smtClean="0"/>
              <a:t>To see the macros, click on View, Macros.</a:t>
            </a:r>
          </a:p>
          <a:p>
            <a:r>
              <a:rPr lang="en-US" dirty="0" smtClean="0"/>
              <a:t>Then in the box, type </a:t>
            </a:r>
            <a:r>
              <a:rPr lang="en-US" dirty="0" err="1" smtClean="0"/>
              <a:t>log_inter</a:t>
            </a:r>
            <a:r>
              <a:rPr lang="en-US" dirty="0" smtClean="0"/>
              <a:t> and click on Edit.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log_inter</a:t>
            </a:r>
            <a:r>
              <a:rPr lang="en-US" dirty="0" smtClean="0"/>
              <a:t> function has three arguments:</a:t>
            </a:r>
          </a:p>
          <a:p>
            <a:pPr lvl="1"/>
            <a:r>
              <a:rPr lang="en-US" dirty="0" err="1" smtClean="0"/>
              <a:t>log_inter</a:t>
            </a:r>
            <a:r>
              <a:rPr lang="en-US" dirty="0" smtClean="0"/>
              <a:t>(</a:t>
            </a:r>
            <a:r>
              <a:rPr lang="en-US" dirty="0" err="1" smtClean="0"/>
              <a:t>freq</a:t>
            </a:r>
            <a:r>
              <a:rPr lang="en-US" dirty="0" smtClean="0"/>
              <a:t>, </a:t>
            </a:r>
            <a:r>
              <a:rPr lang="en-US" dirty="0" err="1" smtClean="0"/>
              <a:t>col_num</a:t>
            </a:r>
            <a:r>
              <a:rPr lang="en-US" dirty="0" smtClean="0"/>
              <a:t>, </a:t>
            </a:r>
            <a:r>
              <a:rPr lang="en-US" dirty="0" err="1" smtClean="0"/>
              <a:t>my_array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Where </a:t>
            </a:r>
            <a:r>
              <a:rPr lang="en-US" dirty="0" err="1" smtClean="0"/>
              <a:t>freq</a:t>
            </a:r>
            <a:r>
              <a:rPr lang="en-US" dirty="0" smtClean="0"/>
              <a:t> is the frequency</a:t>
            </a:r>
          </a:p>
          <a:p>
            <a:pPr lvl="1"/>
            <a:r>
              <a:rPr lang="en-US" dirty="0" err="1" smtClean="0"/>
              <a:t>col_num</a:t>
            </a:r>
            <a:r>
              <a:rPr lang="en-US" dirty="0" smtClean="0"/>
              <a:t> is the designator to find the correct table of values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y_array</a:t>
            </a:r>
            <a:r>
              <a:rPr lang="en-US" dirty="0" smtClean="0"/>
              <a:t> is the table of values</a:t>
            </a:r>
          </a:p>
          <a:p>
            <a:pPr lvl="1"/>
            <a:r>
              <a:rPr lang="en-US" dirty="0" smtClean="0"/>
              <a:t>Do not edit anything!  Simply click the red X in the upper right hand corner to exit the macro editor.</a:t>
            </a:r>
          </a:p>
          <a:p>
            <a:r>
              <a:rPr lang="en-US" dirty="0" smtClean="0"/>
              <a:t>There is also a </a:t>
            </a:r>
            <a:r>
              <a:rPr lang="en-US" dirty="0" err="1" smtClean="0"/>
              <a:t>lin_inter</a:t>
            </a:r>
            <a:r>
              <a:rPr lang="en-US" dirty="0" smtClean="0"/>
              <a:t> macro that is not used in this Excel file but may be useful in certain situations.  It performs linear interpolation instead of logarithmic interpolation.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3919" y="1428750"/>
            <a:ext cx="1582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Macros</a:t>
            </a:r>
            <a:endParaRPr lang="en-US" sz="1200" dirty="0"/>
          </a:p>
        </p:txBody>
      </p:sp>
      <p:pic>
        <p:nvPicPr>
          <p:cNvPr id="5" name="mac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1700130"/>
            <a:ext cx="2438400" cy="13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0960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InterpolateDataSheet.xlsm is a macro-based Excel file.  It can be used to:</a:t>
            </a:r>
          </a:p>
          <a:p>
            <a:pPr lvl="1"/>
            <a:r>
              <a:rPr lang="en-US" dirty="0" smtClean="0"/>
              <a:t>Create a standardized TEMPEST Report Data Sheet.</a:t>
            </a:r>
          </a:p>
          <a:p>
            <a:pPr lvl="1"/>
            <a:r>
              <a:rPr lang="en-US" dirty="0" smtClean="0"/>
              <a:t>Interpolate TEMPEST limits after the various TEMPEST limits of NSTISSAM/TEMPEST/1-92 have been entered.</a:t>
            </a:r>
          </a:p>
          <a:p>
            <a:pPr lvl="1"/>
            <a:r>
              <a:rPr lang="en-US" dirty="0" smtClean="0"/>
              <a:t>Interpolate transducer values such as Antenna Correction Factors (ACF) and LISN factors.</a:t>
            </a:r>
          </a:p>
          <a:p>
            <a:pPr lvl="1"/>
            <a:r>
              <a:rPr lang="en-US" dirty="0" smtClean="0"/>
              <a:t>Interpolate cable loss attenuation values.</a:t>
            </a:r>
          </a:p>
          <a:p>
            <a:pPr lvl="1"/>
            <a:r>
              <a:rPr lang="en-US" dirty="0" smtClean="0"/>
              <a:t>Calculate the value of manually measured correlated </a:t>
            </a:r>
            <a:r>
              <a:rPr lang="en-US" dirty="0"/>
              <a:t>e</a:t>
            </a:r>
            <a:r>
              <a:rPr lang="en-US" dirty="0" smtClean="0"/>
              <a:t>manations (CE or DRE) by including all of the relevant correction factors.</a:t>
            </a:r>
          </a:p>
          <a:p>
            <a:r>
              <a:rPr lang="en-US" dirty="0" smtClean="0"/>
              <a:t>By using InterpolateDataSheet.xlsm, one can reduce math errors in calculations while creating report-ready data sheets.</a:t>
            </a:r>
          </a:p>
          <a:p>
            <a:pPr marL="5715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8999" y="1315819"/>
            <a:ext cx="77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Overview</a:t>
            </a:r>
          </a:p>
          <a:p>
            <a:r>
              <a:rPr lang="en-US" sz="1200" dirty="0" smtClean="0"/>
              <a:t>Video</a:t>
            </a:r>
            <a:endParaRPr lang="en-US" sz="1200" dirty="0"/>
          </a:p>
        </p:txBody>
      </p:sp>
      <p:pic>
        <p:nvPicPr>
          <p:cNvPr id="5" name="over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1962150"/>
            <a:ext cx="2286000" cy="12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Cable Attenuation and the Use of Name Manager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Cable Attenuation tab is used for storing the cable loss.  A cable loss is entered as a </a:t>
            </a:r>
            <a:r>
              <a:rPr lang="en-US" b="1" u="sng" dirty="0" smtClean="0"/>
              <a:t>positive</a:t>
            </a:r>
            <a:r>
              <a:rPr lang="en-US" dirty="0" smtClean="0"/>
              <a:t> number.</a:t>
            </a:r>
          </a:p>
          <a:p>
            <a:r>
              <a:rPr lang="en-US" dirty="0" smtClean="0"/>
              <a:t>The Name Manager is used for defining the range of cells associated with the values of cable loss.</a:t>
            </a:r>
          </a:p>
          <a:p>
            <a:pPr lvl="1"/>
            <a:r>
              <a:rPr lang="en-US" dirty="0" smtClean="0"/>
              <a:t>The name “Cable” contains the numerical values of frequency in MHz and loss in </a:t>
            </a:r>
            <a:r>
              <a:rPr lang="en-US" dirty="0" err="1" smtClean="0"/>
              <a:t>dB.</a:t>
            </a:r>
            <a:endParaRPr lang="en-US" dirty="0" smtClean="0"/>
          </a:p>
          <a:p>
            <a:pPr lvl="1"/>
            <a:r>
              <a:rPr lang="en-US" dirty="0" smtClean="0"/>
              <a:t>The name “</a:t>
            </a:r>
            <a:r>
              <a:rPr lang="en-US" dirty="0" err="1" smtClean="0"/>
              <a:t>Cable_No</a:t>
            </a:r>
            <a:r>
              <a:rPr lang="en-US" dirty="0" smtClean="0"/>
              <a:t>” contains the cable designator such as Cable1, Cable2, etc.</a:t>
            </a:r>
          </a:p>
          <a:p>
            <a:pPr lvl="1"/>
            <a:r>
              <a:rPr lang="en-US" dirty="0" smtClean="0"/>
              <a:t>The macros use these names to interpolate the cable loss as a function of frequency and cable designator.</a:t>
            </a:r>
          </a:p>
          <a:p>
            <a:r>
              <a:rPr lang="en-US" dirty="0" smtClean="0"/>
              <a:t>Typically, EMC32 is used to initially create the cable loss values by controlling a signal generator and power meter.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145030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Cable Attenuation and Name Manager</a:t>
            </a:r>
            <a:endParaRPr lang="en-US" sz="1200" dirty="0"/>
          </a:p>
        </p:txBody>
      </p:sp>
      <p:pic>
        <p:nvPicPr>
          <p:cNvPr id="5" name="ca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2343150"/>
            <a:ext cx="2362200" cy="13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Transducer values are stored in the Transducer worksheet.</a:t>
            </a:r>
          </a:p>
          <a:p>
            <a:r>
              <a:rPr lang="en-US" dirty="0" smtClean="0"/>
              <a:t>Transducers include Antenna Correction Factors and LISN Insertion Loss Factors.</a:t>
            </a:r>
          </a:p>
          <a:p>
            <a:r>
              <a:rPr lang="en-US" dirty="0" smtClean="0"/>
              <a:t>The Name Manager is used for defining the range of cells associated with the Transducer factors.</a:t>
            </a:r>
          </a:p>
          <a:p>
            <a:pPr lvl="1"/>
            <a:r>
              <a:rPr lang="en-US" dirty="0" smtClean="0"/>
              <a:t>The name “Transducer” contains the numerical values of frequency in MHz and correction factor in </a:t>
            </a:r>
            <a:r>
              <a:rPr lang="en-US" dirty="0" err="1" smtClean="0"/>
              <a:t>dB.</a:t>
            </a:r>
            <a:endParaRPr lang="en-US" dirty="0" smtClean="0"/>
          </a:p>
          <a:p>
            <a:pPr lvl="1"/>
            <a:r>
              <a:rPr lang="en-US" dirty="0" smtClean="0"/>
              <a:t>The name “</a:t>
            </a:r>
            <a:r>
              <a:rPr lang="en-US" dirty="0" err="1" smtClean="0"/>
              <a:t>Transducer_No</a:t>
            </a:r>
            <a:r>
              <a:rPr lang="en-US" dirty="0" smtClean="0"/>
              <a:t>” contains the Transducer designator such as SAS2A, </a:t>
            </a:r>
            <a:r>
              <a:rPr lang="en-US" dirty="0" err="1" smtClean="0"/>
              <a:t>Bicon</a:t>
            </a:r>
            <a:r>
              <a:rPr lang="en-US" dirty="0" smtClean="0"/>
              <a:t>, etc.  </a:t>
            </a:r>
          </a:p>
          <a:p>
            <a:pPr lvl="1"/>
            <a:r>
              <a:rPr lang="en-US" dirty="0" smtClean="0"/>
              <a:t>The macros use these names to interpolate the transducer factor as a function of frequency and transducer designator.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3919" y="14287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Transducers worksheet</a:t>
            </a:r>
            <a:endParaRPr lang="en-US" sz="1200" dirty="0"/>
          </a:p>
        </p:txBody>
      </p:sp>
      <p:pic>
        <p:nvPicPr>
          <p:cNvPr id="5" name="transduc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199" y="2180531"/>
            <a:ext cx="2303319" cy="12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1722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Limits are stored in the Limits worksheet.</a:t>
            </a:r>
          </a:p>
          <a:p>
            <a:pPr lvl="1"/>
            <a:r>
              <a:rPr lang="en-US" dirty="0" smtClean="0"/>
              <a:t>The limits currently included are merely examples and need to be replaced with the actual limits from NSTISSAM TEMPEST/1-92.</a:t>
            </a:r>
          </a:p>
          <a:p>
            <a:pPr lvl="1"/>
            <a:r>
              <a:rPr lang="en-US" dirty="0" smtClean="0"/>
              <a:t>Once updated, the </a:t>
            </a:r>
            <a:r>
              <a:rPr lang="en-US" dirty="0" err="1" smtClean="0"/>
              <a:t>InterpolateDataSheet</a:t>
            </a:r>
            <a:r>
              <a:rPr lang="en-US" dirty="0" smtClean="0"/>
              <a:t> file will become classified.</a:t>
            </a:r>
          </a:p>
          <a:p>
            <a:r>
              <a:rPr lang="en-US" dirty="0" smtClean="0"/>
              <a:t>The Name Manager is used for defining the range of cells associated with the Limits.</a:t>
            </a:r>
          </a:p>
          <a:p>
            <a:pPr lvl="1"/>
            <a:r>
              <a:rPr lang="en-US" dirty="0" smtClean="0"/>
              <a:t>The name “Limit” contains the numerical values of frequency in MHz and limit (</a:t>
            </a:r>
            <a:r>
              <a:rPr lang="en-US" dirty="0" err="1" smtClean="0"/>
              <a:t>dBuV</a:t>
            </a:r>
            <a:r>
              <a:rPr lang="en-US" dirty="0" smtClean="0"/>
              <a:t>/m for ER and </a:t>
            </a:r>
            <a:r>
              <a:rPr lang="en-US" dirty="0" err="1" smtClean="0"/>
              <a:t>dBuV</a:t>
            </a:r>
            <a:r>
              <a:rPr lang="en-US" dirty="0" smtClean="0"/>
              <a:t> for BLC).</a:t>
            </a:r>
          </a:p>
          <a:p>
            <a:pPr lvl="1"/>
            <a:r>
              <a:rPr lang="en-US" dirty="0" smtClean="0"/>
              <a:t>The name “</a:t>
            </a:r>
            <a:r>
              <a:rPr lang="en-US" dirty="0" err="1" smtClean="0"/>
              <a:t>Limit_No</a:t>
            </a:r>
            <a:r>
              <a:rPr lang="en-US" dirty="0" smtClean="0"/>
              <a:t>” contains the shorthand designator for the limit such as ERIIB for ER, Level II, Category B.  </a:t>
            </a:r>
          </a:p>
          <a:p>
            <a:pPr lvl="1"/>
            <a:r>
              <a:rPr lang="en-US" dirty="0" smtClean="0"/>
              <a:t>The macros use these names to interpolate the limit as a function of frequency and limit designator.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3919" y="14287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Limits worksheet</a:t>
            </a:r>
            <a:endParaRPr lang="en-US" sz="1200" dirty="0"/>
          </a:p>
        </p:txBody>
      </p:sp>
      <p:pic>
        <p:nvPicPr>
          <p:cNvPr id="5" name="limi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399" y="1985401"/>
            <a:ext cx="2227119" cy="12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324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generic ER data sheet is located in the ER worksheet.</a:t>
            </a:r>
          </a:p>
          <a:p>
            <a:r>
              <a:rPr lang="en-US" dirty="0" smtClean="0"/>
              <a:t>When viewed in Page Layout mode, one can see the header and footer that can be edited to indicate the classification level of the data sheet.</a:t>
            </a:r>
          </a:p>
          <a:p>
            <a:r>
              <a:rPr lang="en-US" dirty="0" smtClean="0"/>
              <a:t>Switching back to View, Normal, one can see the following.</a:t>
            </a:r>
          </a:p>
          <a:p>
            <a:pPr lvl="1"/>
            <a:r>
              <a:rPr lang="en-US" dirty="0" smtClean="0"/>
              <a:t>The first 5 rows contain header information.  The Signal Class must be entered correctly in cell F5 so that the limit can be correctly calculated.</a:t>
            </a:r>
          </a:p>
          <a:p>
            <a:pPr lvl="1"/>
            <a:r>
              <a:rPr lang="en-US" dirty="0" smtClean="0"/>
              <a:t>The Table of CE and DRE are populated with the signal generator levels found during signal substitution with 30% AM.</a:t>
            </a:r>
          </a:p>
          <a:p>
            <a:pPr lvl="1"/>
            <a:r>
              <a:rPr lang="en-US" dirty="0" smtClean="0"/>
              <a:t>The optimized bandwidth is also entered although it is not used in any of the calculations.</a:t>
            </a:r>
          </a:p>
          <a:p>
            <a:pPr lvl="1"/>
            <a:r>
              <a:rPr lang="en-US" dirty="0" smtClean="0"/>
              <a:t>The designators for Transducer, Test Limit, and Cable are entered into columns K,L, and M for each instance of CE and/or DRE found.</a:t>
            </a:r>
          </a:p>
          <a:p>
            <a:pPr lvl="1"/>
            <a:r>
              <a:rPr lang="en-US" dirty="0" smtClean="0"/>
              <a:t>If the test is a combined Rd/</a:t>
            </a:r>
            <a:r>
              <a:rPr lang="en-US" dirty="0" err="1" smtClean="0"/>
              <a:t>Rt</a:t>
            </a:r>
            <a:r>
              <a:rPr lang="en-US" dirty="0" smtClean="0"/>
              <a:t> test, then be sure to enter the correct test limit designator in Column L depending on whether the data point falls into the lower category or higher category.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3919" y="142875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ER worksheet</a:t>
            </a:r>
            <a:endParaRPr lang="en-US" sz="1200" dirty="0"/>
          </a:p>
        </p:txBody>
      </p:sp>
      <p:pic>
        <p:nvPicPr>
          <p:cNvPr id="5" name="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2144" y="1809751"/>
            <a:ext cx="203325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1722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A generic BLC data sheet is located in the BLC worksheet.</a:t>
            </a:r>
          </a:p>
          <a:p>
            <a:r>
              <a:rPr lang="en-US" dirty="0" smtClean="0"/>
              <a:t>The BLC worksheet is nearly identical to the ER worksheet except that the limits and corrected levels are in </a:t>
            </a:r>
            <a:r>
              <a:rPr lang="en-US" dirty="0" err="1" smtClean="0"/>
              <a:t>dBuV</a:t>
            </a:r>
            <a:r>
              <a:rPr lang="en-US" dirty="0" smtClean="0"/>
              <a:t> instead of </a:t>
            </a:r>
            <a:r>
              <a:rPr lang="en-US" dirty="0" err="1" smtClean="0"/>
              <a:t>dBuV</a:t>
            </a:r>
            <a:r>
              <a:rPr lang="en-US" dirty="0" smtClean="0"/>
              <a:t>/m.</a:t>
            </a:r>
          </a:p>
          <a:p>
            <a:r>
              <a:rPr lang="en-US" dirty="0" smtClean="0"/>
              <a:t>Note also that the Transducer in Column K and Limit in Column L correspond to BLC tests.</a:t>
            </a:r>
          </a:p>
          <a:p>
            <a:r>
              <a:rPr lang="en-US" dirty="0" smtClean="0"/>
              <a:t>Each test performed by the TEMPEST Engineer should have its own worksheet.  Additional worksheets can be added to the </a:t>
            </a:r>
            <a:r>
              <a:rPr lang="en-US" dirty="0" err="1" smtClean="0"/>
              <a:t>InterpolateDataSheet</a:t>
            </a:r>
            <a:r>
              <a:rPr lang="en-US" dirty="0" smtClean="0"/>
              <a:t> file by right-clicking on the ER (or BLC) tab and selecting Move or Copy, and checking the Create a Copy box, and then clicking on OK.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3919" y="14287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Video of BLC worksheet and how to create a copy of the worksheet</a:t>
            </a:r>
            <a:endParaRPr lang="en-US" sz="1200" dirty="0"/>
          </a:p>
        </p:txBody>
      </p:sp>
      <p:pic>
        <p:nvPicPr>
          <p:cNvPr id="5" name="BL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2159" y="2298937"/>
            <a:ext cx="2140896" cy="12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Plot of Test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324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The manual data obtained with the InterpolateDataSheet.xlsm can be copied-and-pasted into an EMC32 Table so that the manual data points can be plotted along with the automated data.</a:t>
            </a:r>
          </a:p>
          <a:p>
            <a:r>
              <a:rPr lang="en-US" dirty="0" smtClean="0"/>
              <a:t>Once the graph is created within </a:t>
            </a:r>
            <a:r>
              <a:rPr lang="en-US" dirty="0" smtClean="0"/>
              <a:t>EMC32, </a:t>
            </a:r>
            <a:r>
              <a:rPr lang="en-US" dirty="0" smtClean="0"/>
              <a:t>it </a:t>
            </a:r>
            <a:r>
              <a:rPr lang="en-US" dirty="0" smtClean="0"/>
              <a:t>is saved </a:t>
            </a:r>
            <a:r>
              <a:rPr lang="en-US" dirty="0" smtClean="0"/>
              <a:t>as a Windows Meta File (WMF) graphical </a:t>
            </a:r>
            <a:r>
              <a:rPr lang="en-US" dirty="0" smtClean="0"/>
              <a:t>image.</a:t>
            </a:r>
            <a:endParaRPr lang="en-US" dirty="0" smtClean="0"/>
          </a:p>
          <a:p>
            <a:r>
              <a:rPr lang="en-US" dirty="0" smtClean="0"/>
              <a:t>There is a blank space shown by the black cat picture at the bottom of both ER and BLC worksheets where one can paste the graphs created within the EMC32 software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next slide shows a video of inserting the WMF file.</a:t>
            </a:r>
          </a:p>
          <a:p>
            <a:r>
              <a:rPr lang="en-US" dirty="0" smtClean="0"/>
              <a:t>Once inserted, you will now have a report-ready data sheet.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Inserting WMF Graphic File Into Excel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WMF graphic file is stored in a subdirectory located at C:\ProgramData\EMC32\Tests\XYZ\ER_1Mbps_Rd\Graphics</a:t>
            </a:r>
          </a:p>
          <a:p>
            <a:r>
              <a:rPr lang="en-US" dirty="0"/>
              <a:t>The filename is ER_1Mbps.wmf</a:t>
            </a:r>
          </a:p>
          <a:p>
            <a:r>
              <a:rPr lang="en-US" dirty="0"/>
              <a:t>Within Excel, click on Insert, then Picture and browse to find the file.</a:t>
            </a:r>
          </a:p>
          <a:p>
            <a:r>
              <a:rPr lang="en-US" dirty="0"/>
              <a:t>Click on the file to highlight it and then click on Insert.</a:t>
            </a:r>
          </a:p>
          <a:p>
            <a:r>
              <a:rPr lang="en-US" dirty="0"/>
              <a:t>After inserting the picture, right click on it and select Size and Properties.  Ensure that the Scale says a Height of 100% and a Width of 100%.  If necessary, adjust these parameters to 100%.</a:t>
            </a:r>
          </a:p>
          <a:p>
            <a:r>
              <a:rPr lang="en-US" dirty="0"/>
              <a:t>The goal is for the picture to be inserted at 100% in order to maximize the resolution of the graphic.</a:t>
            </a:r>
          </a:p>
          <a:p>
            <a:r>
              <a:rPr lang="en-US" dirty="0"/>
              <a:t>If the picture does not fit the area in the spreadsheet at 100%, then it will be necessary to modify the graphic dimensions within EMC32 by clicking on Extras, Options, Graphics and trying other dimensions for width and height.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62800" y="1276350"/>
            <a:ext cx="1536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Inserting WMF</a:t>
            </a:r>
          </a:p>
          <a:p>
            <a:r>
              <a:rPr lang="en-US" sz="1200" dirty="0" smtClean="0"/>
              <a:t>Into Excel Data Sheet </a:t>
            </a:r>
            <a:endParaRPr lang="en-US" sz="1200" dirty="0"/>
          </a:p>
        </p:txBody>
      </p:sp>
      <p:pic>
        <p:nvPicPr>
          <p:cNvPr id="5" name="InsertWM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1885949"/>
            <a:ext cx="1981200" cy="11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1239</Words>
  <Application>Microsoft Office PowerPoint</Application>
  <PresentationFormat>On-screen Show (16:9)</PresentationFormat>
  <Paragraphs>84</Paragraphs>
  <Slides>10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How to Use InterpolateDataSheet.XLSM</vt:lpstr>
      <vt:lpstr>Overview</vt:lpstr>
      <vt:lpstr>Cable Attenuation and the Use of Name Manager</vt:lpstr>
      <vt:lpstr>Transducers</vt:lpstr>
      <vt:lpstr>Limits</vt:lpstr>
      <vt:lpstr>ER</vt:lpstr>
      <vt:lpstr>BLC</vt:lpstr>
      <vt:lpstr>Adding a Plot of Test Data</vt:lpstr>
      <vt:lpstr>Inserting WMF Graphic File Into Excel</vt:lpstr>
      <vt:lpstr>Advanced Material on Macros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InterpolateDataSheet.XLSM</dc:title>
  <dc:creator>Harry W Gaul, P.E.</dc:creator>
  <cp:lastModifiedBy>Harry W Gaul, P.E.</cp:lastModifiedBy>
  <cp:revision>31</cp:revision>
  <cp:lastPrinted>2017-02-26T17:59:01Z</cp:lastPrinted>
  <dcterms:created xsi:type="dcterms:W3CDTF">2017-02-26T16:24:01Z</dcterms:created>
  <dcterms:modified xsi:type="dcterms:W3CDTF">2017-03-03T15:57:18Z</dcterms:modified>
</cp:coreProperties>
</file>