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82" y="1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608A-E0EA-41DC-86A7-43B70ED362A8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6A13-2927-4981-853E-8457310C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49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608A-E0EA-41DC-86A7-43B70ED362A8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6A13-2927-4981-853E-8457310C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58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608A-E0EA-41DC-86A7-43B70ED362A8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6A13-2927-4981-853E-8457310C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32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608A-E0EA-41DC-86A7-43B70ED362A8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6A13-2927-4981-853E-8457310C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03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608A-E0EA-41DC-86A7-43B70ED362A8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6A13-2927-4981-853E-8457310C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8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608A-E0EA-41DC-86A7-43B70ED362A8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6A13-2927-4981-853E-8457310C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78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608A-E0EA-41DC-86A7-43B70ED362A8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6A13-2927-4981-853E-8457310C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39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608A-E0EA-41DC-86A7-43B70ED362A8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6A13-2927-4981-853E-8457310C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0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608A-E0EA-41DC-86A7-43B70ED362A8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6A13-2927-4981-853E-8457310C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95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608A-E0EA-41DC-86A7-43B70ED362A8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6A13-2927-4981-853E-8457310C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14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608A-E0EA-41DC-86A7-43B70ED362A8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6A13-2927-4981-853E-8457310C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83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B608A-E0EA-41DC-86A7-43B70ED362A8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66A13-2927-4981-853E-8457310C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97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19150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dirty="0"/>
              <a:t>How to Calibrate Cables with ELEKTRA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66950"/>
            <a:ext cx="6400800" cy="83099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Harry W. Gaul, PE, CTP-II</a:t>
            </a:r>
          </a:p>
          <a:p>
            <a:r>
              <a:rPr lang="en-US" sz="2000" dirty="0">
                <a:solidFill>
                  <a:schemeClr val="tx1"/>
                </a:solidFill>
              </a:rPr>
              <a:t>December 18</a:t>
            </a:r>
            <a:r>
              <a:rPr lang="en-US" sz="2000" baseline="30000" dirty="0">
                <a:solidFill>
                  <a:schemeClr val="tx1"/>
                </a:solidFill>
              </a:rPr>
              <a:t>th</a:t>
            </a:r>
            <a:r>
              <a:rPr lang="en-US" sz="2000" dirty="0">
                <a:solidFill>
                  <a:schemeClr val="tx1"/>
                </a:solidFill>
              </a:rPr>
              <a:t>, 2020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3409950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Note: please be sure to view this presentation in </a:t>
            </a:r>
            <a:r>
              <a:rPr lang="en-US" sz="1600" b="1" u="sng" dirty="0"/>
              <a:t>Slide Show </a:t>
            </a:r>
            <a:r>
              <a:rPr lang="en-US" sz="1600" dirty="0"/>
              <a:t>mode.  This will enable the embedded videos to run upon mouse clicking or paging down.  Even more importantly, the videos will be displayed by using your entire computer screen.</a:t>
            </a:r>
          </a:p>
        </p:txBody>
      </p:sp>
    </p:spTree>
    <p:extLst>
      <p:ext uri="{BB962C8B-B14F-4D97-AF65-F5344CB8AC3E}">
        <p14:creationId xmlns:p14="http://schemas.microsoft.com/office/powerpoint/2010/main" val="2236157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Calibration Concept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225158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The approach to calibrating the loss of a cable is to make two measurements:</a:t>
            </a:r>
          </a:p>
          <a:p>
            <a:pPr lvl="1"/>
            <a:r>
              <a:rPr lang="en-US" dirty="0"/>
              <a:t>The 1</a:t>
            </a:r>
            <a:r>
              <a:rPr lang="en-US" baseline="30000" dirty="0"/>
              <a:t>st</a:t>
            </a:r>
            <a:r>
              <a:rPr lang="en-US" dirty="0"/>
              <a:t> measurement is the “Normalization” scan.  It is done without the cable-under-test.</a:t>
            </a:r>
          </a:p>
          <a:p>
            <a:pPr lvl="1"/>
            <a:r>
              <a:rPr lang="en-US" dirty="0"/>
              <a:t>The 2</a:t>
            </a:r>
            <a:r>
              <a:rPr lang="en-US" baseline="30000" dirty="0"/>
              <a:t>nd</a:t>
            </a:r>
            <a:r>
              <a:rPr lang="en-US" dirty="0"/>
              <a:t> measurement is the “Calibration” scan.  It is done by adding the cable-under-test to the Normalization test setup without removing anything.</a:t>
            </a:r>
          </a:p>
          <a:p>
            <a:pPr lvl="1"/>
            <a:r>
              <a:rPr lang="en-US" dirty="0"/>
              <a:t>The difference in dB levels between the two scans is the cable loss.</a:t>
            </a:r>
          </a:p>
          <a:p>
            <a:pPr lvl="1"/>
            <a:r>
              <a:rPr lang="en-US" dirty="0"/>
              <a:t>Remember that ELEKTRA uses positive numbers for cable loss.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3696385"/>
            <a:ext cx="1143000" cy="76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Signal Generator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4600" y="3698117"/>
            <a:ext cx="1143000" cy="76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Power Meter</a:t>
            </a:r>
          </a:p>
        </p:txBody>
      </p:sp>
      <p:cxnSp>
        <p:nvCxnSpPr>
          <p:cNvPr id="7" name="Straight Connector 6"/>
          <p:cNvCxnSpPr>
            <a:stCxn id="4" idx="3"/>
          </p:cNvCxnSpPr>
          <p:nvPr/>
        </p:nvCxnSpPr>
        <p:spPr>
          <a:xfrm>
            <a:off x="1524000" y="4077385"/>
            <a:ext cx="990600" cy="17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64876" y="4135219"/>
            <a:ext cx="708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Short</a:t>
            </a:r>
          </a:p>
          <a:p>
            <a:r>
              <a:rPr lang="en-US" dirty="0"/>
              <a:t>Cable</a:t>
            </a:r>
          </a:p>
        </p:txBody>
      </p:sp>
      <p:sp>
        <p:nvSpPr>
          <p:cNvPr id="9" name="Rectangle 8"/>
          <p:cNvSpPr/>
          <p:nvPr/>
        </p:nvSpPr>
        <p:spPr>
          <a:xfrm>
            <a:off x="4191000" y="3696385"/>
            <a:ext cx="1143000" cy="76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Signal Generator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20000" y="3698117"/>
            <a:ext cx="1143000" cy="76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Power Meter</a:t>
            </a:r>
          </a:p>
        </p:txBody>
      </p:sp>
      <p:cxnSp>
        <p:nvCxnSpPr>
          <p:cNvPr id="11" name="Straight Connector 10"/>
          <p:cNvCxnSpPr>
            <a:stCxn id="9" idx="3"/>
          </p:cNvCxnSpPr>
          <p:nvPr/>
        </p:nvCxnSpPr>
        <p:spPr>
          <a:xfrm>
            <a:off x="5334000" y="4077385"/>
            <a:ext cx="990600" cy="17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86400" y="4135219"/>
            <a:ext cx="708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Short</a:t>
            </a:r>
          </a:p>
          <a:p>
            <a:r>
              <a:rPr lang="en-US" dirty="0"/>
              <a:t>Cable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71550" y="3257550"/>
            <a:ext cx="209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Normalization Setup</a:t>
            </a:r>
          </a:p>
        </p:txBody>
      </p:sp>
      <p:cxnSp>
        <p:nvCxnSpPr>
          <p:cNvPr id="15" name="Straight Connector 14"/>
          <p:cNvCxnSpPr>
            <a:stCxn id="10" idx="1"/>
          </p:cNvCxnSpPr>
          <p:nvPr/>
        </p:nvCxnSpPr>
        <p:spPr>
          <a:xfrm flipH="1" flipV="1">
            <a:off x="6400800" y="4077385"/>
            <a:ext cx="1219200" cy="17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682553" y="4135219"/>
            <a:ext cx="937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Cable-Under-Test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24600" y="4019550"/>
            <a:ext cx="76200" cy="1156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334000" y="4019550"/>
            <a:ext cx="76200" cy="1156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543800" y="4019550"/>
            <a:ext cx="76200" cy="1156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24000" y="4019550"/>
            <a:ext cx="76200" cy="1156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438400" y="4019550"/>
            <a:ext cx="76200" cy="1156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486400" y="3267074"/>
            <a:ext cx="1797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Calibration Setup</a:t>
            </a:r>
          </a:p>
        </p:txBody>
      </p:sp>
    </p:spTree>
    <p:extLst>
      <p:ext uri="{BB962C8B-B14F-4D97-AF65-F5344CB8AC3E}">
        <p14:creationId xmlns:p14="http://schemas.microsoft.com/office/powerpoint/2010/main" val="3894833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List and Test Templates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5791200" cy="3394472"/>
          </a:xfrm>
        </p:spPr>
        <p:txBody>
          <a:bodyPr>
            <a:normAutofit/>
          </a:bodyPr>
          <a:lstStyle/>
          <a:p>
            <a:r>
              <a:rPr lang="en-US" sz="2000" dirty="0"/>
              <a:t>Prior to running the cable calibration, we need to first make sure the power meter and signal generator are added to the Device List in ELEKTRA.</a:t>
            </a:r>
          </a:p>
          <a:p>
            <a:r>
              <a:rPr lang="en-US" sz="2000" dirty="0"/>
              <a:t>We do not need to create a Hardware Setup.</a:t>
            </a:r>
          </a:p>
          <a:p>
            <a:r>
              <a:rPr lang="en-US" sz="2000" dirty="0"/>
              <a:t>We then use Test Templates to Create a CAL template to do the cable calibration.</a:t>
            </a:r>
          </a:p>
          <a:p>
            <a:r>
              <a:rPr lang="en-US" sz="2000" dirty="0"/>
              <a:t>Watch the video on this slide by clicking the mouse or hitting Page Down on your keyboard.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7017656" y="1581150"/>
            <a:ext cx="19133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Cable Calibration Video</a:t>
            </a:r>
          </a:p>
        </p:txBody>
      </p:sp>
      <p:pic>
        <p:nvPicPr>
          <p:cNvPr id="6" name="Cable Calibration Using Elektra">
            <a:hlinkClick r:id="" action="ppaction://media"/>
            <a:extLst>
              <a:ext uri="{FF2B5EF4-FFF2-40B4-BE49-F238E27FC236}">
                <a16:creationId xmlns:a16="http://schemas.microsoft.com/office/drawing/2014/main" id="{E0DA33A9-7A96-42E1-ACFF-EEB38B3399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3200" y="1962150"/>
            <a:ext cx="2377772" cy="133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3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0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245</Words>
  <Application>Microsoft Office PowerPoint</Application>
  <PresentationFormat>On-screen Show (16:9)</PresentationFormat>
  <Paragraphs>28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Calibri</vt:lpstr>
      <vt:lpstr>Office Theme</vt:lpstr>
      <vt:lpstr>How to Calibrate Cables with ELEKTRA</vt:lpstr>
      <vt:lpstr>Cable Calibration Concept</vt:lpstr>
      <vt:lpstr>Device List and Test Templates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HowToCalibrateCablesWithEMC32</dc:title>
  <dc:creator>Harry W Gaul, P.E.</dc:creator>
  <cp:lastModifiedBy>Harry Gaul</cp:lastModifiedBy>
  <cp:revision>15</cp:revision>
  <dcterms:created xsi:type="dcterms:W3CDTF">2017-03-04T14:37:55Z</dcterms:created>
  <dcterms:modified xsi:type="dcterms:W3CDTF">2020-12-18T20:45:57Z</dcterms:modified>
</cp:coreProperties>
</file>